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1"/>
  </p:notesMasterIdLst>
  <p:sldIdLst>
    <p:sldId id="256" r:id="rId2"/>
    <p:sldId id="257" r:id="rId3"/>
    <p:sldId id="286" r:id="rId4"/>
    <p:sldId id="285" r:id="rId5"/>
    <p:sldId id="287" r:id="rId6"/>
    <p:sldId id="258" r:id="rId7"/>
    <p:sldId id="259" r:id="rId8"/>
    <p:sldId id="260" r:id="rId9"/>
    <p:sldId id="261" r:id="rId10"/>
    <p:sldId id="262" r:id="rId11"/>
    <p:sldId id="263" r:id="rId12"/>
    <p:sldId id="292" r:id="rId13"/>
    <p:sldId id="264" r:id="rId14"/>
    <p:sldId id="265" r:id="rId15"/>
    <p:sldId id="266" r:id="rId16"/>
    <p:sldId id="267" r:id="rId17"/>
    <p:sldId id="291" r:id="rId18"/>
    <p:sldId id="268" r:id="rId19"/>
    <p:sldId id="269" r:id="rId20"/>
    <p:sldId id="270" r:id="rId21"/>
    <p:sldId id="271" r:id="rId22"/>
    <p:sldId id="272" r:id="rId23"/>
    <p:sldId id="273" r:id="rId24"/>
    <p:sldId id="288" r:id="rId25"/>
    <p:sldId id="289" r:id="rId26"/>
    <p:sldId id="290" r:id="rId27"/>
    <p:sldId id="293" r:id="rId28"/>
    <p:sldId id="274" r:id="rId29"/>
    <p:sldId id="275" r:id="rId30"/>
    <p:sldId id="276" r:id="rId31"/>
    <p:sldId id="277" r:id="rId32"/>
    <p:sldId id="278" r:id="rId33"/>
    <p:sldId id="279" r:id="rId34"/>
    <p:sldId id="280" r:id="rId35"/>
    <p:sldId id="281" r:id="rId36"/>
    <p:sldId id="282" r:id="rId37"/>
    <p:sldId id="296" r:id="rId38"/>
    <p:sldId id="283" r:id="rId39"/>
    <p:sldId id="284" r:id="rId40"/>
  </p:sldIdLst>
  <p:sldSz cx="9144000" cy="5143500" type="screen16x9"/>
  <p:notesSz cx="6858000" cy="9144000"/>
  <p:embeddedFontLst>
    <p:embeddedFont>
      <p:font typeface="Open Sans" panose="020B0606030504020204" pitchFamily="34" charset="0"/>
      <p:regular r:id="rId42"/>
      <p:bold r:id="rId43"/>
      <p:italic r:id="rId44"/>
      <p:boldItalic r:id="rId45"/>
    </p:embeddedFont>
    <p:embeddedFont>
      <p:font typeface="PT Sans Narrow" panose="020B0506020203020204" pitchFamily="34" charset="77"/>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34"/>
    <p:restoredTop sz="67914"/>
  </p:normalViewPr>
  <p:slideViewPr>
    <p:cSldViewPr snapToGrid="0">
      <p:cViewPr varScale="1">
        <p:scale>
          <a:sx n="106" d="100"/>
          <a:sy n="106" d="100"/>
        </p:scale>
        <p:origin x="384" y="176"/>
      </p:cViewPr>
      <p:guideLst/>
    </p:cSldViewPr>
  </p:slideViewPr>
  <p:notesTextViewPr>
    <p:cViewPr>
      <p:scale>
        <a:sx n="1" d="1"/>
        <a:sy n="1" d="1"/>
      </p:scale>
      <p:origin x="0" y="-56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e575b9ba8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e575b9ba8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In deep learning, we often use the term "gradient" for derivatives. So how do gradients help minimize loss, tune layer weights and biases, and improve model predictions during training? Recall that when a model is created, layer weights and biases are randomly initialized. Training looks as shown: we take a dataset with features X, and ground truth y. We run a forward pass using X and calculate loss by comparing model output, </a:t>
            </a:r>
            <a:r>
              <a:rPr lang="en" sz="1200" dirty="0" err="1">
                <a:solidFill>
                  <a:srgbClr val="05192D"/>
                </a:solidFill>
                <a:highlight>
                  <a:srgbClr val="F7F7FC"/>
                </a:highlight>
              </a:rPr>
              <a:t>yhat</a:t>
            </a:r>
            <a:r>
              <a:rPr lang="en" sz="1200" dirty="0">
                <a:solidFill>
                  <a:srgbClr val="05192D"/>
                </a:solidFill>
                <a:highlight>
                  <a:srgbClr val="F7F7FC"/>
                </a:highlight>
              </a:rPr>
              <a:t>, with y. We compute gradients of the loss function and use them to update the model parameters with backpropagation so that weights are no longer random and biases are useful. We repeat until the layers are tuned.</a:t>
            </a:r>
          </a:p>
          <a:p>
            <a:pPr marL="0" lvl="0" indent="0" algn="l" rtl="0">
              <a:spcBef>
                <a:spcPts val="0"/>
              </a:spcBef>
              <a:spcAft>
                <a:spcPts val="0"/>
              </a:spcAft>
              <a:buNone/>
            </a:pPr>
            <a:r>
              <a:rPr lang="en-IE" dirty="0"/>
              <a:t>Now let’s connect those derivative concepts directly to model training. In a neural network, we have many parameters (weights and biases). Each parameter influences the loss in some way. When we compute the derivative of the loss with respect to a particular weight, we get a number (the gradient) that tells us if and how changing that weight would change the loss:</a:t>
            </a:r>
          </a:p>
          <a:p>
            <a:pPr marL="0" lvl="0" indent="0" algn="l" rtl="0">
              <a:spcBef>
                <a:spcPts val="0"/>
              </a:spcBef>
              <a:spcAft>
                <a:spcPts val="0"/>
              </a:spcAft>
              <a:buNone/>
            </a:pPr>
            <a:r>
              <a:rPr lang="en-IE" dirty="0"/>
              <a:t>	•	If the gradient is positive for a weight, increasing that weight increases the loss (not what we want), so to reduce loss we should decrease that weight.</a:t>
            </a:r>
          </a:p>
          <a:p>
            <a:pPr marL="0" lvl="0" indent="0" algn="l" rtl="0">
              <a:spcBef>
                <a:spcPts val="0"/>
              </a:spcBef>
              <a:spcAft>
                <a:spcPts val="0"/>
              </a:spcAft>
              <a:buNone/>
            </a:pPr>
            <a:r>
              <a:rPr lang="en-IE" dirty="0"/>
              <a:t>	•	If the gradient is negative, increasing that weight would decrease the loss (good), implying the weight is currently too low, so we should increase that weight.</a:t>
            </a:r>
          </a:p>
          <a:p>
            <a:pPr marL="0" lvl="0" indent="0" algn="l" rtl="0">
              <a:spcBef>
                <a:spcPts val="0"/>
              </a:spcBef>
              <a:spcAft>
                <a:spcPts val="0"/>
              </a:spcAft>
              <a:buNone/>
            </a:pPr>
            <a:r>
              <a:rPr lang="en-IE" dirty="0"/>
              <a:t>	•	The magnitude of the gradient tells us how sensitive the loss is to that weight. A larger magnitude means a small change in the weight causes a big change in loss – so that weight is “important” to adjust carefully (perhaps with a bigger step if we’re far off, or a smaller step if we’re near optimal).</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In model training, we use these gradients for each weight to update the weights in the correct direction. This slide likely outlines that process:</a:t>
            </a:r>
          </a:p>
          <a:p>
            <a:pPr marL="0" lvl="0" indent="0" algn="l" rtl="0">
              <a:spcBef>
                <a:spcPts val="0"/>
              </a:spcBef>
              <a:spcAft>
                <a:spcPts val="0"/>
              </a:spcAft>
              <a:buNone/>
            </a:pPr>
            <a:r>
              <a:rPr lang="en-IE" dirty="0"/>
              <a:t>	1.	Calculate the loss for the current model predictions (as we did with cross entropy or another loss function).</a:t>
            </a:r>
          </a:p>
          <a:p>
            <a:pPr marL="0" lvl="0" indent="0" algn="l" rtl="0">
              <a:spcBef>
                <a:spcPts val="0"/>
              </a:spcBef>
              <a:spcAft>
                <a:spcPts val="0"/>
              </a:spcAft>
              <a:buNone/>
            </a:pPr>
            <a:r>
              <a:rPr lang="en-IE" dirty="0"/>
              <a:t>	2.	Compute gradients of the loss with respect to each parameter (this is done via backpropagation, coming up next).</a:t>
            </a:r>
          </a:p>
          <a:p>
            <a:pPr marL="0" lvl="0" indent="0" algn="l" rtl="0">
              <a:spcBef>
                <a:spcPts val="0"/>
              </a:spcBef>
              <a:spcAft>
                <a:spcPts val="0"/>
              </a:spcAft>
              <a:buNone/>
            </a:pPr>
            <a:r>
              <a:rPr lang="en-IE" dirty="0"/>
              <a:t>	3.	Update parameters in the opposite direction of their gradients.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So the connection is: derivatives (gradients) are the bridge between evaluating the model (getting a loss) and improving the model (tweaking the weights). Without gradients, we would know how bad the model’s error is (from the loss) but not how to make it better. With gradients, each weight gets a little “nudge” in the right direction.</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Think of it like giving feedback to a student on an exam: the loss is like the total points they missed (their overall error). The gradient is like specific feedback on each question telling them which mistakes contributed most to that lost points and how to fix them. Then the student can go and focus on those areas to improve. Similarly, gradients tell the model which connections (weights) were most responsible for errors so it can adjust them accordingly.</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By iteratively doing this – compute loss, get gradients, update weights – the model’s performance should improve over time (the loss goes down gradually). This is essentially how training works at each step.</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To sum up: model training = using derivatives to guide weight updates. Derivatives connect the outcome (loss) back to the components (weights) that produced that outcome, allowing the model to learn from its mistakes. Next, we’ll see how we actually calculate these gradients efficiently using backpropagation.</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e575b9ba8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e575b9ba8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sz="1200" b="1" dirty="0">
                <a:highlight>
                  <a:srgbClr val="F7F7FC"/>
                </a:highlight>
              </a:rPr>
              <a:t>Backpropagation – Computing Gradients in a Multi-Layer Network:</a:t>
            </a:r>
            <a:r>
              <a:rPr lang="en-IE" sz="1200" dirty="0">
                <a:highlight>
                  <a:srgbClr val="F7F7FC"/>
                </a:highlight>
              </a:rPr>
              <a:t> For a simple model (like linear regression), we can derive an explicit formula for the gradient. But for a neural network with many layers of weights, manually computing how each weight influences the final loss is much more complex. This is where </a:t>
            </a:r>
            <a:r>
              <a:rPr lang="en-IE" sz="1200" b="1" dirty="0">
                <a:highlight>
                  <a:srgbClr val="F7F7FC"/>
                </a:highlight>
              </a:rPr>
              <a:t>backpropagation</a:t>
            </a:r>
            <a:r>
              <a:rPr lang="en-IE" sz="1200" dirty="0">
                <a:highlight>
                  <a:srgbClr val="F7F7FC"/>
                </a:highlight>
              </a:rPr>
              <a:t> comes in. Backpropagation (short for “backward propagation of errors”) is an algorithm that efficiently computes the gradients of the loss with respect to all the weights in the network by propagating the error backward from the output layer to earlier layers. It leverages the chain rule from calculus: the idea that the derivative of a composed function can be computed by multiplying derivatives of the inner functions. In a neural network, the output is a function of the last layer’s weights, which are a function of the second-to-last layer’s weights, and so on. Backprop essentially </a:t>
            </a:r>
            <a:r>
              <a:rPr lang="en-IE" sz="1200" b="1" dirty="0">
                <a:highlight>
                  <a:srgbClr val="F7F7FC"/>
                </a:highlight>
              </a:rPr>
              <a:t>traverses this chain in reverse</a:t>
            </a:r>
            <a:r>
              <a:rPr lang="en-IE" sz="1200" dirty="0">
                <a:highlight>
                  <a:srgbClr val="F7F7FC"/>
                </a:highlight>
              </a:rPr>
              <a:t>, starting from the loss at the output and working backward to assign credit or blame to each weight for the observed error.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E" sz="1200" dirty="0"/>
              <a:t>To clarify, backprop doesn’t magically know which way to change the weights – it </a:t>
            </a:r>
            <a:r>
              <a:rPr lang="en-IE" sz="1200" b="1" dirty="0"/>
              <a:t>calculates</a:t>
            </a:r>
            <a:r>
              <a:rPr lang="en-IE" sz="1200" dirty="0"/>
              <a:t> it. Each weight multiplies some input value and contributes to the output; backprop finds the derivative $\partial \text{Loss} / \partial \text{weight}$ for each weight, essentially telling us “if you increase this weight by a tiny amount (all else fixed), the loss will increase (or decrease) by this amount.” With that information, we can then actually update the weights in a way that reduces the loss.</a:t>
            </a:r>
          </a:p>
          <a:p>
            <a:r>
              <a:rPr lang="en-IE" sz="1200" dirty="0">
                <a:highlight>
                  <a:srgbClr val="F7F7FC"/>
                </a:highlight>
              </a:rPr>
              <a:t>Now we come to backpropagation, a fundamental concept in training neural networks. “Backpropagation” (short for backward propagation of errors) is the algorithm that efficiently computes all those gradients we’ve been talking about, especially in a multi-layer (deep) network.</a:t>
            </a:r>
          </a:p>
          <a:p>
            <a:endParaRPr lang="en-IE" sz="1200" dirty="0">
              <a:highlight>
                <a:srgbClr val="F7F7FC"/>
              </a:highlight>
            </a:endParaRPr>
          </a:p>
          <a:p>
            <a:r>
              <a:rPr lang="en-IE" sz="1200" dirty="0">
                <a:highlight>
                  <a:srgbClr val="F7F7FC"/>
                </a:highlight>
              </a:rPr>
              <a:t>Key ideas likely presented on this slide:</a:t>
            </a:r>
          </a:p>
          <a:p>
            <a:r>
              <a:rPr lang="en-IE" sz="1200" dirty="0">
                <a:highlight>
                  <a:srgbClr val="F7F7FC"/>
                </a:highlight>
              </a:rPr>
              <a:t>	•	Backpropagation uses the chain rule from calculus to break down the computation of the loss’s derivative layer by layer. Each neuron’s output affects the next layer and ultimately the loss, so we can propagate the “error signal” backward from the output layer to each preceding layer.</a:t>
            </a:r>
          </a:p>
          <a:p>
            <a:r>
              <a:rPr lang="en-IE" sz="1200" dirty="0">
                <a:highlight>
                  <a:srgbClr val="F7F7FC"/>
                </a:highlight>
              </a:rPr>
              <a:t>	•	It’s called “backward” because we start from the output (where we can directly measure error – the difference between prediction and truth) and then move backwards through the network, figuring out how each weight and neuron contributed to that error.</a:t>
            </a:r>
          </a:p>
          <a:p>
            <a:r>
              <a:rPr lang="en-IE" sz="1200" dirty="0">
                <a:highlight>
                  <a:srgbClr val="F7F7FC"/>
                </a:highlight>
              </a:rPr>
              <a:t>	•	Conceptually, think of it as apportioning blame (or credit) for the loss to every weight in the network. If the output was wrong, backprop asks: which hidden neurons were most responsible for that error, and by how much? Then, for each of those hidden neurons, which weights going into them caused them to be off? And it continues back to the input. By the end, every weight has an assigned “blame” (the gradient) for the output error.</a:t>
            </a:r>
          </a:p>
          <a:p>
            <a:endParaRPr lang="en-IE" sz="1200" dirty="0">
              <a:highlight>
                <a:srgbClr val="F7F7FC"/>
              </a:highlight>
            </a:endParaRPr>
          </a:p>
          <a:p>
            <a:r>
              <a:rPr lang="en-IE" sz="1200" dirty="0">
                <a:highlight>
                  <a:srgbClr val="F7F7FC"/>
                </a:highlight>
              </a:rPr>
              <a:t>An easy way to imagine backpropagation is as a series of dominoes or an assembly line in reverse: the forward pass is like going through each station to produce an output. If the final product has a flaw (error), you trace backwards through the assembly line to find where things went wrong and how much each station contributed to the flaw. At each step backward, you calculate how much adjusting that step would have fixed the final error. That information is the gradient for that step (layer). Backprop does this systematically for all layers.</a:t>
            </a:r>
          </a:p>
          <a:p>
            <a:endParaRPr lang="en-IE" sz="1200" dirty="0">
              <a:highlight>
                <a:srgbClr val="F7F7FC"/>
              </a:highlight>
            </a:endParaRPr>
          </a:p>
          <a:p>
            <a:r>
              <a:rPr lang="en-IE" sz="1200" dirty="0">
                <a:highlight>
                  <a:srgbClr val="F7F7FC"/>
                </a:highlight>
              </a:rPr>
              <a:t>Important points:</a:t>
            </a:r>
          </a:p>
          <a:p>
            <a:r>
              <a:rPr lang="en-IE" sz="1200" dirty="0">
                <a:highlight>
                  <a:srgbClr val="F7F7FC"/>
                </a:highlight>
              </a:rPr>
              <a:t>	•	Backprop requires that all the operations in the forward pass are differentiable (so we can apply the chain rule). This is why neural nets use smooth, differentiable activation functions (like ReLU or sigmoid) – so we can compute gradients for them.</a:t>
            </a:r>
          </a:p>
          <a:p>
            <a:r>
              <a:rPr lang="en-IE" sz="1200" dirty="0">
                <a:highlight>
                  <a:srgbClr val="F7F7FC"/>
                </a:highlight>
              </a:rPr>
              <a:t>	•	It’s an efficient method: instead of naively computing each weight’s influence from scratch (which would be extremely slow for millions of weights), backprop reuses intermediate results and computes all gradients in one backward sweep. It’s like dynamic programming – doing a lot of little gradient computations that build on each other.</a:t>
            </a:r>
          </a:p>
          <a:p>
            <a:r>
              <a:rPr lang="en-IE" sz="1200" dirty="0">
                <a:highlight>
                  <a:srgbClr val="F7F7FC"/>
                </a:highlight>
              </a:rPr>
              <a:t>	•	Historically, the development of backpropagation (especially popularized in the 1980s) was a huge breakthrough that allowed training of deep neural networks. It’s the backbone of modern deep learning frameworks.</a:t>
            </a:r>
          </a:p>
          <a:p>
            <a:endParaRPr lang="en-IE" sz="1200" dirty="0">
              <a:highlight>
                <a:srgbClr val="F7F7FC"/>
              </a:highlight>
            </a:endParaRPr>
          </a:p>
          <a:p>
            <a:r>
              <a:rPr lang="en-IE" sz="1200" dirty="0">
                <a:highlight>
                  <a:srgbClr val="F7F7FC"/>
                </a:highlight>
              </a:rPr>
              <a:t>In summary, backpropagation is how we compute the derivatives of the loss with respect to all the weights in the network. It’s the reason we can train deep networks with many parameters – because it gives us a practical way to calculate those many gradients. The next slide will show how we leverage backprop in </a:t>
            </a:r>
            <a:r>
              <a:rPr lang="en-IE" sz="1200" dirty="0" err="1">
                <a:highlight>
                  <a:srgbClr val="F7F7FC"/>
                </a:highlight>
              </a:rPr>
              <a:t>PyTorch</a:t>
            </a:r>
            <a:r>
              <a:rPr lang="en-IE" sz="1200" dirty="0">
                <a:highlight>
                  <a:srgbClr val="F7F7FC"/>
                </a:highlight>
              </a:rPr>
              <a:t>, which thankfully means we don’t have to implement the chain rule by hand every time.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E" dirty="0"/>
              <a:t>This image illustrates </a:t>
            </a:r>
            <a:r>
              <a:rPr lang="en-IE" b="1" dirty="0"/>
              <a:t>backpropagation</a:t>
            </a:r>
            <a:r>
              <a:rPr lang="en-IE" dirty="0"/>
              <a:t>, a core mechanism in neural networks. Initially, data moves forward from the input layer, through the hidden layers, producing a prediction at the output layer. Then, backpropagation calculates the errors by comparing predictions with true values and propagates these errors backwards through the network, adjusting each neuron’s weights to minimise future errors. Think of this like receiving feedback on a presentation—each comment helps you understand where to improve, adjusting your approach to perform better next time.</a:t>
            </a:r>
          </a:p>
          <a:p>
            <a:endParaRPr lang="en-US" dirty="0"/>
          </a:p>
        </p:txBody>
      </p:sp>
    </p:spTree>
    <p:extLst>
      <p:ext uri="{BB962C8B-B14F-4D97-AF65-F5344CB8AC3E}">
        <p14:creationId xmlns:p14="http://schemas.microsoft.com/office/powerpoint/2010/main" val="3476499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575b9ba8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575b9ba8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Luckily, </a:t>
            </a:r>
            <a:r>
              <a:rPr lang="en" sz="1200" dirty="0" err="1">
                <a:solidFill>
                  <a:srgbClr val="05192D"/>
                </a:solidFill>
                <a:highlight>
                  <a:srgbClr val="F7F7FC"/>
                </a:highlight>
              </a:rPr>
              <a:t>PyTorch</a:t>
            </a:r>
            <a:r>
              <a:rPr lang="en" sz="1200" dirty="0">
                <a:solidFill>
                  <a:srgbClr val="05192D"/>
                </a:solidFill>
                <a:highlight>
                  <a:srgbClr val="F7F7FC"/>
                </a:highlight>
              </a:rPr>
              <a:t> takes care of backpropagation directly. After running a forward pass on sample data, we define a loss function, here </a:t>
            </a:r>
            <a:r>
              <a:rPr lang="en" sz="1200" dirty="0" err="1">
                <a:solidFill>
                  <a:srgbClr val="05192D"/>
                </a:solidFill>
                <a:highlight>
                  <a:srgbClr val="F7F7FC"/>
                </a:highlight>
              </a:rPr>
              <a:t>CrossEntropyLoss</a:t>
            </a:r>
            <a:r>
              <a:rPr lang="en" sz="1200" dirty="0">
                <a:solidFill>
                  <a:srgbClr val="05192D"/>
                </a:solidFill>
                <a:highlight>
                  <a:srgbClr val="F7F7FC"/>
                </a:highlight>
              </a:rPr>
              <a:t>(), and use it to compare predictions with target values. We use .backward() to calculate gradients using this defined loss. This populates the .grad attributes of each layer's weights and biases. Each layer in the model can be indexed separately, beginning with a zero-index. Each layer has a weight, a bias, and the corresponding gradients.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b="1" dirty="0"/>
              <a:t>Backpropagation in </a:t>
            </a:r>
            <a:r>
              <a:rPr lang="en-IE" b="1" dirty="0" err="1"/>
              <a:t>PyTorch</a:t>
            </a:r>
            <a:r>
              <a:rPr lang="en-IE" b="1" dirty="0"/>
              <a:t> (</a:t>
            </a:r>
            <a:r>
              <a:rPr lang="en-IE" b="1" dirty="0" err="1"/>
              <a:t>Autograd</a:t>
            </a:r>
            <a:r>
              <a:rPr lang="en-IE" b="1" dirty="0"/>
              <a:t>):</a:t>
            </a:r>
            <a:r>
              <a:rPr lang="en-IE" dirty="0"/>
              <a:t> Coding backpropagation by hand for a large network would be error-prone and tedious. Thankfully, modern libraries like </a:t>
            </a:r>
            <a:r>
              <a:rPr lang="en-IE" dirty="0" err="1"/>
              <a:t>PyTorch</a:t>
            </a:r>
            <a:r>
              <a:rPr lang="en-IE" dirty="0"/>
              <a:t> handle this automatically using a tool called </a:t>
            </a:r>
            <a:r>
              <a:rPr lang="en-IE" b="1" dirty="0" err="1"/>
              <a:t>autograd</a:t>
            </a:r>
            <a:r>
              <a:rPr lang="en-IE" dirty="0"/>
              <a:t>. In </a:t>
            </a:r>
            <a:r>
              <a:rPr lang="en-IE" dirty="0" err="1"/>
              <a:t>PyTorch</a:t>
            </a:r>
            <a:r>
              <a:rPr lang="en-IE" dirty="0"/>
              <a:t>, if you define a model and a loss, you can call .backward() on the loss tensor, and </a:t>
            </a:r>
            <a:r>
              <a:rPr lang="en-IE" dirty="0" err="1"/>
              <a:t>PyTorch</a:t>
            </a:r>
            <a:r>
              <a:rPr lang="en-IE" dirty="0"/>
              <a:t> will compute all the necessary gradients for you. The slides include a snippet that demonstrates this clearly. First, a simple model is created in </a:t>
            </a:r>
            <a:r>
              <a:rPr lang="en-IE" dirty="0" err="1"/>
              <a:t>PyTorch</a:t>
            </a:r>
            <a:r>
              <a:rPr lang="en-IE" dirty="0"/>
              <a:t> using </a:t>
            </a:r>
            <a:r>
              <a:rPr lang="en-IE" dirty="0" err="1"/>
              <a:t>nn.Sequential</a:t>
            </a:r>
            <a:r>
              <a:rPr lang="en-IE" dirty="0"/>
              <a:t>: for example, model = </a:t>
            </a:r>
            <a:r>
              <a:rPr lang="en-IE" dirty="0" err="1"/>
              <a:t>nn.Sequential</a:t>
            </a:r>
            <a:r>
              <a:rPr lang="en-IE" dirty="0"/>
              <a:t>(</a:t>
            </a:r>
            <a:r>
              <a:rPr lang="en-IE" dirty="0" err="1"/>
              <a:t>nn.Linear</a:t>
            </a:r>
            <a:r>
              <a:rPr lang="en-IE" dirty="0"/>
              <a:t>(16, 8), </a:t>
            </a:r>
            <a:r>
              <a:rPr lang="en-IE" dirty="0" err="1"/>
              <a:t>nn.Linear</a:t>
            </a:r>
            <a:r>
              <a:rPr lang="en-IE" dirty="0"/>
              <a:t>(8, 4), </a:t>
            </a:r>
            <a:r>
              <a:rPr lang="en-IE" dirty="0" err="1"/>
              <a:t>nn.Linear</a:t>
            </a:r>
            <a:r>
              <a:rPr lang="en-IE" dirty="0"/>
              <a:t>(4, 2)) to define a network with three linear layers (16 inputs, then hidden layer of size 8, another hidden of size 4, and finally 2 outputs) . Let’s say this model is meant to classify inputs into one of 2 classes. Next, a sample input is passed through the model: prediction = model(sample). This produces an output vector (prediction) of length 2 (scores for each class). Then a loss function is defined, e.g. criterion = </a:t>
            </a:r>
            <a:r>
              <a:rPr lang="en-IE" dirty="0" err="1"/>
              <a:t>CrossEntropyLoss</a:t>
            </a:r>
            <a:r>
              <a:rPr lang="en-IE" dirty="0"/>
              <a:t>(), and the loss is computed as loss = criterion(prediction, target) where target is the true class label for that sample (in the appropriate form) . At this point, we have a loss variable (a tensor) that depends on the model’s weights. Calling </a:t>
            </a:r>
            <a:r>
              <a:rPr lang="en-IE" dirty="0" err="1"/>
              <a:t>loss.backward</a:t>
            </a:r>
            <a:r>
              <a:rPr lang="en-IE" dirty="0"/>
              <a:t>() triggers </a:t>
            </a:r>
            <a:r>
              <a:rPr lang="en-IE" dirty="0" err="1"/>
              <a:t>PyTorch’s</a:t>
            </a:r>
            <a:r>
              <a:rPr lang="en-IE" dirty="0"/>
              <a:t> </a:t>
            </a:r>
            <a:r>
              <a:rPr lang="en-IE" dirty="0" err="1"/>
              <a:t>autograd</a:t>
            </a:r>
            <a:r>
              <a:rPr lang="en-IE" dirty="0"/>
              <a:t>: it will backpropagate through the network and calculate the gradient of the loss with respect to each weight and bias in the model . After this call, each parameter in the model (accessible via </a:t>
            </a:r>
            <a:r>
              <a:rPr lang="en-IE" dirty="0" err="1"/>
              <a:t>model.parameters</a:t>
            </a:r>
            <a:r>
              <a:rPr lang="en-IE" dirty="0"/>
              <a:t>() or individually like model[0].weight, model[0].bias, etc.) will have a .grad field containing the gradient. In the example from the slides, they show that after </a:t>
            </a:r>
            <a:r>
              <a:rPr lang="en-IE" dirty="0" err="1"/>
              <a:t>loss.backward</a:t>
            </a:r>
            <a:r>
              <a:rPr lang="en-IE" dirty="0"/>
              <a:t>(), one can inspect model[0].</a:t>
            </a:r>
            <a:r>
              <a:rPr lang="en-IE" dirty="0" err="1"/>
              <a:t>weight.grad</a:t>
            </a:r>
            <a:r>
              <a:rPr lang="en-IE" dirty="0"/>
              <a:t>, model[0].</a:t>
            </a:r>
            <a:r>
              <a:rPr lang="en-IE" dirty="0" err="1"/>
              <a:t>bias.grad</a:t>
            </a:r>
            <a:r>
              <a:rPr lang="en-IE" dirty="0"/>
              <a:t>, and similarly for layers 1 and 2, and see the gradient tensors for each . These gradients are exactly what we derived conceptually: they indicate how changing that parameter would change the loss.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Now that we understand conceptually what backpropagation does, let’s see it in action in </a:t>
            </a:r>
            <a:r>
              <a:rPr lang="en-IE" dirty="0" err="1"/>
              <a:t>PyTorch</a:t>
            </a:r>
            <a:r>
              <a:rPr lang="en-IE" dirty="0"/>
              <a:t>. One of the great features of modern libraries like </a:t>
            </a:r>
            <a:r>
              <a:rPr lang="en-IE" dirty="0" err="1"/>
              <a:t>PyTorch</a:t>
            </a:r>
            <a:r>
              <a:rPr lang="en-IE" dirty="0"/>
              <a:t> is that </a:t>
            </a:r>
            <a:r>
              <a:rPr lang="en-IE" dirty="0" err="1"/>
              <a:t>autograd</a:t>
            </a:r>
            <a:r>
              <a:rPr lang="en-IE" dirty="0"/>
              <a:t> (automatic differentiation) is built-in. This means </a:t>
            </a:r>
            <a:r>
              <a:rPr lang="en-IE" dirty="0" err="1"/>
              <a:t>PyTorch</a:t>
            </a:r>
            <a:r>
              <a:rPr lang="en-IE" dirty="0"/>
              <a:t> can automatically compute the gradients for us via backpropagation, as long as we set up our computations correctly.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The typical workflow in </a:t>
            </a:r>
            <a:r>
              <a:rPr lang="en-IE" dirty="0" err="1"/>
              <a:t>PyTorch</a:t>
            </a:r>
            <a:r>
              <a:rPr lang="en-IE" dirty="0"/>
              <a:t> 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	1.	Forward pass: You take input data and run it through your model to get an output.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	2.	Compute loss: Compare the model’s output to the true target using a loss function, resulting in a loss value (a single scalar tensor).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	3.	Call backward: You then call </a:t>
            </a:r>
            <a:r>
              <a:rPr lang="en-IE" dirty="0" err="1"/>
              <a:t>loss.backward</a:t>
            </a:r>
            <a:r>
              <a:rPr lang="en-IE" dirty="0"/>
              <a:t>(). At this point, </a:t>
            </a:r>
            <a:r>
              <a:rPr lang="en-IE" dirty="0" err="1"/>
              <a:t>PyTorch</a:t>
            </a:r>
            <a:r>
              <a:rPr lang="en-IE" dirty="0"/>
              <a:t> performs backpropagation: it goes through the computation graph of the model (the sequence of operations that produced the loss) and computes the gradient of the loss with respect to each model parameter. Those gradient values are stored in the .grad attribute of each parameter tensor.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A couple of things to note: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	•	Before calling backward(), we typically zero out any existing gradients (e.g. </a:t>
            </a:r>
            <a:r>
              <a:rPr lang="en-IE" dirty="0" err="1"/>
              <a:t>optimizer.zero_grad</a:t>
            </a:r>
            <a:r>
              <a:rPr lang="en-IE" dirty="0"/>
              <a:t>() or </a:t>
            </a:r>
            <a:r>
              <a:rPr lang="en-IE" dirty="0" err="1"/>
              <a:t>model.zero_grad</a:t>
            </a:r>
            <a:r>
              <a:rPr lang="en-IE" dirty="0"/>
              <a:t>()). This ensures that gradients from previous iterations don’t accumulate and interfere. If it’s not shown on the slide, keep in mind it’s an important step in a training loop.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	•	</a:t>
            </a:r>
            <a:r>
              <a:rPr lang="en-IE" dirty="0" err="1"/>
              <a:t>PyTorch’s</a:t>
            </a:r>
            <a:r>
              <a:rPr lang="en-IE" dirty="0"/>
              <a:t> </a:t>
            </a:r>
            <a:r>
              <a:rPr lang="en-IE" dirty="0" err="1"/>
              <a:t>autograd</a:t>
            </a:r>
            <a:r>
              <a:rPr lang="en-IE" dirty="0"/>
              <a:t> is dynamic, which means it builds the graph on the fly as operations happen. You just have to ensure your model’s parameters have </a:t>
            </a:r>
            <a:r>
              <a:rPr lang="en-IE" dirty="0" err="1"/>
              <a:t>requires_grad</a:t>
            </a:r>
            <a:r>
              <a:rPr lang="en-IE" dirty="0"/>
              <a:t>=True (which is True by default for </a:t>
            </a:r>
            <a:r>
              <a:rPr lang="en-IE" dirty="0" err="1"/>
              <a:t>nn.Module</a:t>
            </a:r>
            <a:r>
              <a:rPr lang="en-IE" dirty="0"/>
              <a:t> parameters), and </a:t>
            </a:r>
            <a:r>
              <a:rPr lang="en-IE" dirty="0" err="1"/>
              <a:t>PyTorch</a:t>
            </a:r>
            <a:r>
              <a:rPr lang="en-IE" dirty="0"/>
              <a:t> will know to track operations on them.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The key takeaway: </a:t>
            </a:r>
            <a:r>
              <a:rPr lang="en-IE" dirty="0" err="1"/>
              <a:t>PyTorch</a:t>
            </a:r>
            <a:r>
              <a:rPr lang="en-IE" dirty="0"/>
              <a:t> automates backpropagation. We don’t have to manually derive and code the gradient for each parameter. We rely on the library to do it. This allows us to build complex networks without worrying about the math of each layer’s derivative every time – we can focus on designing the network and the training logic.</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e575b9ba8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e575b9ba8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To update model parameters manually, we access each layer gradient, multiply it by the learning rate, and then subtract this product from the weight. We'll learn more about the learning rate later, which is a tunable parameter used in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b="1" dirty="0"/>
              <a:t>Updating Model Parameters – Gradient Descent:</a:t>
            </a:r>
            <a:r>
              <a:rPr lang="en-IE" dirty="0"/>
              <a:t> Now that we can compute gradients, the next step is to </a:t>
            </a:r>
            <a:r>
              <a:rPr lang="en-IE" b="1" dirty="0"/>
              <a:t>use</a:t>
            </a:r>
            <a:r>
              <a:rPr lang="en-IE" dirty="0"/>
              <a:t> those gradients to actually update the model’s parameters and hopefully achieve a lower loss on the next round. The simplest approach to do this is called </a:t>
            </a:r>
            <a:r>
              <a:rPr lang="en-IE" b="1" dirty="0"/>
              <a:t>gradient descent</a:t>
            </a:r>
            <a:r>
              <a:rPr lang="en-IE" dirty="0"/>
              <a:t>. The idea is straightforward: </a:t>
            </a:r>
            <a:r>
              <a:rPr lang="en-IE" i="1" dirty="0"/>
              <a:t>adjust each parameter in the direction that most reduces the loss</a:t>
            </a:r>
            <a:r>
              <a:rPr lang="en-IE" dirty="0"/>
              <a:t>. Mathematically, we take a step in the negative direction of the gradient. </a:t>
            </a:r>
          </a:p>
          <a:p>
            <a:pPr marL="0" lvl="0" indent="0" algn="l" rtl="0">
              <a:spcBef>
                <a:spcPts val="0"/>
              </a:spcBef>
              <a:spcAft>
                <a:spcPts val="0"/>
              </a:spcAft>
              <a:buNone/>
            </a:pPr>
            <a:r>
              <a:rPr lang="en-IE" dirty="0"/>
              <a:t> Now that we’ve computed gradients via backpropagation, the next step is to update the model’s parameters (the weights and biases) so that the loss is hopefully a bit lower the next time around. This slide likely shows how that update is done, either conceptually or with code.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There are two primary ways to update parameters in practice:</a:t>
            </a:r>
          </a:p>
          <a:p>
            <a:pPr marL="0" lvl="0" indent="0" algn="l" rtl="0">
              <a:spcBef>
                <a:spcPts val="0"/>
              </a:spcBef>
              <a:spcAft>
                <a:spcPts val="0"/>
              </a:spcAft>
              <a:buNone/>
            </a:pPr>
            <a:r>
              <a:rPr lang="en-IE" dirty="0"/>
              <a:t>	•	Manual gradient step: Using the gradient values, you subtract a fraction of the gradient from each weight. For example, if w is a weight and </a:t>
            </a:r>
            <a:r>
              <a:rPr lang="en-IE" dirty="0" err="1"/>
              <a:t>w.grad</a:t>
            </a:r>
            <a:r>
              <a:rPr lang="en-IE" dirty="0"/>
              <a:t> is its gradient, you do something like w = w - </a:t>
            </a:r>
            <a:r>
              <a:rPr lang="en-IE" dirty="0" err="1"/>
              <a:t>learning_rate</a:t>
            </a:r>
            <a:r>
              <a:rPr lang="en-IE" dirty="0"/>
              <a:t> * </a:t>
            </a:r>
            <a:r>
              <a:rPr lang="en-IE" dirty="0" err="1"/>
              <a:t>w.grad</a:t>
            </a:r>
            <a:r>
              <a:rPr lang="en-IE" dirty="0"/>
              <a:t>. The learning rate is a small factor (like 0.01) that controls how big a step to take. You would do this for every weight and bias in the model. In code, you might loop through </a:t>
            </a:r>
            <a:r>
              <a:rPr lang="en-IE" dirty="0" err="1"/>
              <a:t>model.parameters</a:t>
            </a:r>
            <a:r>
              <a:rPr lang="en-IE" dirty="0"/>
              <a:t>() and adjust them. Often we also wrap this in a </a:t>
            </a:r>
            <a:r>
              <a:rPr lang="en-IE" dirty="0" err="1"/>
              <a:t>torch.no_grad</a:t>
            </a:r>
            <a:r>
              <a:rPr lang="en-IE" dirty="0"/>
              <a:t>() block because we don’t want to track these adjustments in </a:t>
            </a:r>
            <a:r>
              <a:rPr lang="en-IE" dirty="0" err="1"/>
              <a:t>autograd</a:t>
            </a:r>
            <a:r>
              <a:rPr lang="en-IE" dirty="0"/>
              <a:t>.</a:t>
            </a:r>
          </a:p>
          <a:p>
            <a:pPr marL="0" lvl="0" indent="0" algn="l" rtl="0">
              <a:spcBef>
                <a:spcPts val="0"/>
              </a:spcBef>
              <a:spcAft>
                <a:spcPts val="0"/>
              </a:spcAft>
              <a:buNone/>
            </a:pPr>
            <a:r>
              <a:rPr lang="en-IE" dirty="0"/>
              <a:t>	•	Using an optimizer object: </a:t>
            </a:r>
            <a:r>
              <a:rPr lang="en-IE" dirty="0" err="1"/>
              <a:t>PyTorch</a:t>
            </a:r>
            <a:r>
              <a:rPr lang="en-IE" dirty="0"/>
              <a:t> provides optimizer classes (like </a:t>
            </a:r>
            <a:r>
              <a:rPr lang="en-IE" dirty="0" err="1"/>
              <a:t>torch.optim.SGD</a:t>
            </a:r>
            <a:r>
              <a:rPr lang="en-IE" dirty="0"/>
              <a:t>, </a:t>
            </a:r>
            <a:r>
              <a:rPr lang="en-IE" dirty="0" err="1"/>
              <a:t>torch.optim.Adam</a:t>
            </a:r>
            <a:r>
              <a:rPr lang="en-IE" dirty="0"/>
              <a:t>, etc.) that handle the update step for you. You initialize an optimizer with the model’s parameters and a learning rate. Then each iteration, after calling </a:t>
            </a:r>
            <a:r>
              <a:rPr lang="en-IE" dirty="0" err="1"/>
              <a:t>loss.backward</a:t>
            </a:r>
            <a:r>
              <a:rPr lang="en-IE" dirty="0"/>
              <a:t>(), you simply call </a:t>
            </a:r>
            <a:r>
              <a:rPr lang="en-IE" dirty="0" err="1"/>
              <a:t>optimizer.step</a:t>
            </a:r>
            <a:r>
              <a:rPr lang="en-IE" dirty="0"/>
              <a:t>(), and it will perform the parameter updates internally. You also call </a:t>
            </a:r>
            <a:r>
              <a:rPr lang="en-IE" dirty="0" err="1"/>
              <a:t>optimizer.zero_grad</a:t>
            </a:r>
            <a:r>
              <a:rPr lang="en-IE" dirty="0"/>
              <a:t>() before the next iteration to reset gradients (to the point we mentioned earlier).</a:t>
            </a:r>
          </a:p>
          <a:p>
            <a:pPr marL="0" lvl="0" indent="0" algn="l" rtl="0">
              <a:spcBef>
                <a:spcPts val="0"/>
              </a:spcBef>
              <a:spcAft>
                <a:spcPts val="0"/>
              </a:spcAft>
              <a:buNone/>
            </a:pPr>
            <a:r>
              <a:rPr lang="en-IE" dirty="0"/>
              <a:t>This code goes through each parameter tensor in the model, and subtracts the gradient scaled by the learning rate. The with </a:t>
            </a:r>
            <a:r>
              <a:rPr lang="en-IE" dirty="0" err="1"/>
              <a:t>torch.no_grad</a:t>
            </a:r>
            <a:r>
              <a:rPr lang="en-IE" dirty="0"/>
              <a:t>() is there to prevent </a:t>
            </a:r>
            <a:r>
              <a:rPr lang="en-IE" dirty="0" err="1"/>
              <a:t>PyTorch</a:t>
            </a:r>
            <a:r>
              <a:rPr lang="en-IE" dirty="0"/>
              <a:t> from trying to compute gradients for these operations – since we’re just updating values, not part of the model’s forward computation.</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 important concept is: we adjust each model parameter in the direction that reduces the loss. This typically means subtracting the gradient (because gradient points uphill, negative gradient points downhill). The learning rate is crucial – it’s like the step size of our hill descent:</a:t>
            </a:r>
          </a:p>
          <a:p>
            <a:pPr marL="0" lvl="0" indent="0" algn="l" rtl="0">
              <a:spcBef>
                <a:spcPts val="0"/>
              </a:spcBef>
              <a:spcAft>
                <a:spcPts val="0"/>
              </a:spcAft>
              <a:buNone/>
            </a:pPr>
            <a:r>
              <a:rPr lang="en-IE" dirty="0"/>
              <a:t>	•	If the learning rate is too high, we might step too far and miss the valley (even increase loss or diverge).</a:t>
            </a:r>
          </a:p>
          <a:p>
            <a:pPr marL="0" lvl="0" indent="0" algn="l" rtl="0">
              <a:spcBef>
                <a:spcPts val="0"/>
              </a:spcBef>
              <a:spcAft>
                <a:spcPts val="0"/>
              </a:spcAft>
              <a:buNone/>
            </a:pPr>
            <a:r>
              <a:rPr lang="en-IE" dirty="0"/>
              <a:t>	•	If it’s too low, we’ll make very slow progress (like baby steps down the mountain).</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In the context of our training loop, updating the parameters is the final piece of one iteration. After this update, the model’s weights are slightly different – ideally a bit more tuned to the data. Then we loop back (get the next batch of data, forward pass, etc.). Over many such iterations, the model will hopefully converge to a state of low loss (good performance).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So to wrap up: Backprop gave us the direction to move each weight, and updating the parameters actually moves them a bit in that direction. This is one step of the gradient descent algorithm (which we’ll formally talk about on the next slide). Perform thousands of these small steps, and the model will gradually learn to make better predictions.</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e575b9ba8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e575b9ba8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This slide introduces an important concept in optimization: convex vs. non-convex functions. It’s relevant because the loss surface of a neural network can be complicated, and understanding this helps us appreciate the challenges in training.</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A convex function is one that curves outward like a bowl. Formally, any line drawn between two points on the curve lies above or on the curve. But intuitively: a convex loss landscape has a single valley (one global minimum). If you imagine a simple U-shaped curve (like a parabola), that’s convex – it has one lowest point, and no matter where you start, if you go downhill (using gradients) you’ll eventually reach that lowest point. Many classical machine learning problems have convex loss functions. For example, linear regression with mean squared error has a convex loss surface; logistic regression has a convex loss in parameter space. This is nice because it means gradient descent is guaranteed to find the global best solution (given enough time and a proper learning rate).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A non-convex function, on the other hand, can have a landscape with multiple hills and valleys (local minima and local maxima). Picture a mountain range or an egg carton shape – lots of peaks and dips. A function that’s non-convex might have many local minima (points where the function is lower than nearby points, but not the lowest overall). Neural network loss surfaces are non-convex. Because of the complex interactions of weights in layers, the error surface can be very wiggly with many local dips, flat plateaus, and saddle points.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Why does this matter for training?</a:t>
            </a:r>
          </a:p>
          <a:p>
            <a:pPr marL="0" lvl="0" indent="0" algn="l" rtl="0">
              <a:spcBef>
                <a:spcPts val="0"/>
              </a:spcBef>
              <a:spcAft>
                <a:spcPts val="0"/>
              </a:spcAft>
              <a:buNone/>
            </a:pPr>
            <a:r>
              <a:rPr lang="en-IE" dirty="0"/>
              <a:t>	•	In a convex scenario, if we keep following the gradient downwards, we will reach the global minimum loss (the best possible). It’s a straightforward optimization story.</a:t>
            </a:r>
          </a:p>
          <a:p>
            <a:pPr marL="0" lvl="0" indent="0" algn="l" rtl="0">
              <a:spcBef>
                <a:spcPts val="0"/>
              </a:spcBef>
              <a:spcAft>
                <a:spcPts val="0"/>
              </a:spcAft>
              <a:buNone/>
            </a:pPr>
            <a:r>
              <a:rPr lang="en-IE" dirty="0"/>
              <a:t>	•	In a non-convex scenario, gradient descent might lead us to a local minimum that isn’t the absolute lowest loss, depending on where we started and how the surface is shaped. We could get stuck in a valley that is not the very bottom of the whole landscape. Or we might encounter flat regions (where gradient ~0 but we haven’t reached a real minimum yet – a saddle point).</a:t>
            </a:r>
          </a:p>
          <a:p>
            <a:pPr marL="0" lvl="0" indent="0" algn="l" rtl="0">
              <a:spcBef>
                <a:spcPts val="0"/>
              </a:spcBef>
              <a:spcAft>
                <a:spcPts val="0"/>
              </a:spcAft>
              <a:buNone/>
            </a:pPr>
            <a:r>
              <a:rPr lang="en-IE" dirty="0"/>
              <a:t>	•	However, in very high dimensions (like with lots of weights), it turns out many local minima might be quite good (close to the global minimum in loss value) and some may generalize just as well as the global min. So even if we don’t find the perfect global minimum, we can usually find a solution that’s good enough for our purposes.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 slide likely shows a simple 2D illustration: one convex curve (smooth U-shape) versus a non-convex curve (wiggly with multiple dips). The convex curve has one clear bottom; the non-convex has multiple potential “bottoms.”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For students, the takeaway is: training neural networks is a harder optimization problem than something like fitting a line, because of non-convexity. Gradient descent will still try to go downhill, but there’s no guarantee it finds the absolute best set of weights – and that’s okay. In practice we often get a “good enough” low loss which yields good performance.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This concept also motivates using techniques like:</a:t>
            </a:r>
          </a:p>
          <a:p>
            <a:pPr marL="0" lvl="0" indent="0" algn="l" rtl="0">
              <a:spcBef>
                <a:spcPts val="0"/>
              </a:spcBef>
              <a:spcAft>
                <a:spcPts val="0"/>
              </a:spcAft>
              <a:buNone/>
            </a:pPr>
            <a:r>
              <a:rPr lang="en-IE" dirty="0"/>
              <a:t>	•	Random restarts or different initializations (you might get a different solution if you start the weights differently).</a:t>
            </a:r>
          </a:p>
          <a:p>
            <a:pPr marL="0" lvl="0" indent="0" algn="l" rtl="0">
              <a:spcBef>
                <a:spcPts val="0"/>
              </a:spcBef>
              <a:spcAft>
                <a:spcPts val="0"/>
              </a:spcAft>
              <a:buNone/>
            </a:pPr>
            <a:r>
              <a:rPr lang="en-IE" dirty="0"/>
              <a:t>	•	Using momentum or advanced optimizers that might help escape shallow local minima or plateaus.</a:t>
            </a:r>
          </a:p>
          <a:p>
            <a:pPr marL="0" lvl="0" indent="0" algn="l" rtl="0">
              <a:spcBef>
                <a:spcPts val="0"/>
              </a:spcBef>
              <a:spcAft>
                <a:spcPts val="0"/>
              </a:spcAft>
              <a:buNone/>
            </a:pPr>
            <a:r>
              <a:rPr lang="en-IE" dirty="0"/>
              <a:t>	•	But the good news: even a local minimum in a big neural net can often be quite good.</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So, summarizing: Convex = one valley, easy to find true bottom. Non-convex = many valleys, we settle for a low one. Neural nets have non-convex loss surfaces, but in practice gradient methods still find pretty good solutions.</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e575b9ba80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e575b9ba8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Spoiler alert: loss functions used in deep learning are not convex! To find global minima of non-convex functions, we use a mechanism called "gradient descent". </a:t>
            </a:r>
            <a:r>
              <a:rPr lang="en" sz="1200" dirty="0" err="1">
                <a:solidFill>
                  <a:srgbClr val="05192D"/>
                </a:solidFill>
                <a:highlight>
                  <a:srgbClr val="F7F7FC"/>
                </a:highlight>
              </a:rPr>
              <a:t>PyTorch</a:t>
            </a:r>
            <a:r>
              <a:rPr lang="en" sz="1200" dirty="0">
                <a:solidFill>
                  <a:srgbClr val="05192D"/>
                </a:solidFill>
                <a:highlight>
                  <a:srgbClr val="F7F7FC"/>
                </a:highlight>
              </a:rPr>
              <a:t> does this for us using "optimizers". The most common optimizer is stochastic gradient descent (SGD). We use </a:t>
            </a:r>
            <a:r>
              <a:rPr lang="en" sz="1200" dirty="0" err="1">
                <a:solidFill>
                  <a:srgbClr val="05192D"/>
                </a:solidFill>
                <a:highlight>
                  <a:srgbClr val="F7F7FC"/>
                </a:highlight>
              </a:rPr>
              <a:t>optim</a:t>
            </a:r>
            <a:r>
              <a:rPr lang="en" sz="1200" dirty="0">
                <a:solidFill>
                  <a:srgbClr val="05192D"/>
                </a:solidFill>
                <a:highlight>
                  <a:srgbClr val="F7F7FC"/>
                </a:highlight>
              </a:rPr>
              <a:t> to instantiate SGD as shown. .parameters() returns an </a:t>
            </a:r>
            <a:r>
              <a:rPr lang="en" sz="1200" dirty="0" err="1">
                <a:solidFill>
                  <a:srgbClr val="05192D"/>
                </a:solidFill>
                <a:highlight>
                  <a:srgbClr val="F7F7FC"/>
                </a:highlight>
              </a:rPr>
              <a:t>iterable</a:t>
            </a:r>
            <a:r>
              <a:rPr lang="en" sz="1200" dirty="0">
                <a:solidFill>
                  <a:srgbClr val="05192D"/>
                </a:solidFill>
                <a:highlight>
                  <a:srgbClr val="F7F7FC"/>
                </a:highlight>
              </a:rPr>
              <a:t> of all model parameters, which we pass to the optimizer. We use a standard learning rate, "</a:t>
            </a:r>
            <a:r>
              <a:rPr lang="en" sz="1200" dirty="0" err="1">
                <a:solidFill>
                  <a:srgbClr val="05192D"/>
                </a:solidFill>
                <a:highlight>
                  <a:srgbClr val="F7F7FC"/>
                </a:highlight>
              </a:rPr>
              <a:t>lr</a:t>
            </a:r>
            <a:r>
              <a:rPr lang="en" sz="1200" dirty="0">
                <a:solidFill>
                  <a:srgbClr val="05192D"/>
                </a:solidFill>
                <a:highlight>
                  <a:srgbClr val="F7F7FC"/>
                </a:highlight>
              </a:rPr>
              <a:t>", here, but this is tunable. The optimizer calculates gradients for us, and updates model parameters automatically, by calling .step(). Magic!\</a:t>
            </a:r>
          </a:p>
          <a:p>
            <a:pPr marL="0" lvl="0" indent="0" algn="l" rtl="0">
              <a:spcBef>
                <a:spcPts val="0"/>
              </a:spcBef>
              <a:spcAft>
                <a:spcPts val="0"/>
              </a:spcAft>
              <a:buNone/>
            </a:pPr>
            <a:r>
              <a:rPr lang="en-IE" dirty="0"/>
              <a:t>Here we focus explicitly on Gradient Descent, which is the fundamental optimization algorithm we’ve been implicitly discussing to adjust model parameters. Now we’ll formalize it a bit.</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Gradient Descent is an iterative method to find a minimum of a function (here, our loss function). The basic update rule for gradient descent is:</a:t>
            </a:r>
          </a:p>
          <a:p>
            <a:pPr marL="0" lvl="0" indent="0" algn="l" rtl="0">
              <a:spcBef>
                <a:spcPts val="0"/>
              </a:spcBef>
              <a:spcAft>
                <a:spcPts val="0"/>
              </a:spcAft>
              <a:buNone/>
            </a:pPr>
            <a:r>
              <a:rPr lang="en-IE" dirty="0"/>
              <a:t>\theta := \theta - \alpha \</a:t>
            </a:r>
            <a:r>
              <a:rPr lang="en-IE" dirty="0" err="1"/>
              <a:t>nabla</a:t>
            </a:r>
            <a:r>
              <a:rPr lang="en-IE" dirty="0"/>
              <a:t>_\theta L(\theta)</a:t>
            </a:r>
          </a:p>
          <a:p>
            <a:pPr marL="0" lvl="0" indent="0" algn="l" rtl="0">
              <a:spcBef>
                <a:spcPts val="0"/>
              </a:spcBef>
              <a:spcAft>
                <a:spcPts val="0"/>
              </a:spcAft>
              <a:buNone/>
            </a:pPr>
            <a:r>
              <a:rPr lang="en-IE" dirty="0"/>
              <a:t>Where:</a:t>
            </a:r>
          </a:p>
          <a:p>
            <a:pPr marL="0" lvl="0" indent="0" algn="l" rtl="0">
              <a:spcBef>
                <a:spcPts val="0"/>
              </a:spcBef>
              <a:spcAft>
                <a:spcPts val="0"/>
              </a:spcAft>
              <a:buNone/>
            </a:pPr>
            <a:r>
              <a:rPr lang="en-IE" dirty="0"/>
              <a:t>	•	\theta represents a parameter (or a vector of parameters).</a:t>
            </a:r>
          </a:p>
          <a:p>
            <a:pPr marL="0" lvl="0" indent="0" algn="l" rtl="0">
              <a:spcBef>
                <a:spcPts val="0"/>
              </a:spcBef>
              <a:spcAft>
                <a:spcPts val="0"/>
              </a:spcAft>
              <a:buNone/>
            </a:pPr>
            <a:r>
              <a:rPr lang="en-IE" dirty="0"/>
              <a:t>	•	L(\theta) is the loss as a function of those parameters.</a:t>
            </a:r>
          </a:p>
          <a:p>
            <a:pPr marL="0" lvl="0" indent="0" algn="l" rtl="0">
              <a:spcBef>
                <a:spcPts val="0"/>
              </a:spcBef>
              <a:spcAft>
                <a:spcPts val="0"/>
              </a:spcAft>
              <a:buNone/>
            </a:pPr>
            <a:r>
              <a:rPr lang="en-IE" dirty="0"/>
              <a:t>	•	\</a:t>
            </a:r>
            <a:r>
              <a:rPr lang="en-IE" dirty="0" err="1"/>
              <a:t>nabla</a:t>
            </a:r>
            <a:r>
              <a:rPr lang="en-IE" dirty="0"/>
              <a:t>_\theta L(\theta) is the gradient of the loss with respect to \theta.</a:t>
            </a:r>
          </a:p>
          <a:p>
            <a:pPr marL="0" lvl="0" indent="0" algn="l" rtl="0">
              <a:spcBef>
                <a:spcPts val="0"/>
              </a:spcBef>
              <a:spcAft>
                <a:spcPts val="0"/>
              </a:spcAft>
              <a:buNone/>
            </a:pPr>
            <a:r>
              <a:rPr lang="en-IE" dirty="0"/>
              <a:t>	•	\alpha is the learning rate (a small positive number like 0.01) controlling the step size.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In plain English: adjust each parameter slightly in the direction that most reduces the loss. We subtract the gradient times the learning rate because the gradient points in the direction of increasing loss, so the opposite is the direction of decreasing loss (downhill).</a:t>
            </a:r>
          </a:p>
          <a:p>
            <a:pPr marL="0" lvl="0" indent="0" algn="l" rtl="0">
              <a:spcBef>
                <a:spcPts val="0"/>
              </a:spcBef>
              <a:spcAft>
                <a:spcPts val="0"/>
              </a:spcAft>
              <a:buNone/>
            </a:pPr>
            <a:endParaRPr lang="en-IE" dirty="0"/>
          </a:p>
          <a:p>
            <a:r>
              <a:rPr lang="en-IE" dirty="0"/>
              <a:t>Key points to mention:</a:t>
            </a:r>
          </a:p>
          <a:p>
            <a:r>
              <a:rPr lang="en-IE" b="1" dirty="0"/>
              <a:t>Learning Rate (</a:t>
            </a:r>
            <a:r>
              <a:rPr lang="en-IE" dirty="0"/>
              <a:t>\alpha</a:t>
            </a:r>
            <a:r>
              <a:rPr lang="en-IE" b="1" dirty="0"/>
              <a:t>):</a:t>
            </a:r>
            <a:r>
              <a:rPr lang="en-IE" dirty="0"/>
              <a:t> It’s critical to gradient descent. Too high and you might overshoot the minimum or diverge (imagine taking huge leaps on the hill and jumping over the valley or going higher). Too low and you make snail’s progress and might get stuck in a local crevice or take forever.</a:t>
            </a:r>
          </a:p>
          <a:p>
            <a:r>
              <a:rPr lang="en-IE" b="1" dirty="0"/>
              <a:t>Convergence:</a:t>
            </a:r>
            <a:r>
              <a:rPr lang="en-IE" dirty="0"/>
              <a:t> In nice convex problems, gradient descent converges to the minimum as long as \alpha is small enough. In non-convex problems, we typically run it for a certain number of iterations or until improvements are negligible. We might not find the perfect minimum, but we often find a good solution.</a:t>
            </a:r>
          </a:p>
          <a:p>
            <a:r>
              <a:rPr lang="en-IE" b="1" dirty="0"/>
              <a:t>Stochastic Gradient Descent (SGD):</a:t>
            </a:r>
            <a:r>
              <a:rPr lang="en-IE" dirty="0"/>
              <a:t> Often, we don’t compute the gradient on the entire dataset at once (especially if dataset is huge). Instead, we compute it on one or a few training examples at a time (mini-batches). This introduces some noise – the gradient is a bit wrong relative to the total dataset – but it turns out to still work and is much faster per update. This is why you hear “SGD” so much. In practice, what we do in our loop with batches is stochastic/mini-batch gradient descent. It might jump around a bit due to sampling noise, but it generally goes downhill and it can even help escape local minima sometimes.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For students: Gradient descent is the core algorithm by which neural networks learn. Every training iteration, we’re performing a gradient descent step – computing the gradient and nudging weights accordingly. Over time, this finds parameters that (hopefully) minimize the loss function.</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It’s a simple idea but, combined with backprop to efficiently get gradients, it’s what enables us to train large neural networks.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One more intuitive note: It’s like improving by trial and error – each time we adjust the model a bit to do better on the data, gradually honing in on a good setting.</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E38A898D-A9C1-37F3-91CF-4D040AEA0975}"/>
            </a:ext>
          </a:extLst>
        </p:cNvPr>
        <p:cNvGrpSpPr/>
        <p:nvPr/>
      </p:nvGrpSpPr>
      <p:grpSpPr>
        <a:xfrm>
          <a:off x="0" y="0"/>
          <a:ext cx="0" cy="0"/>
          <a:chOff x="0" y="0"/>
          <a:chExt cx="0" cy="0"/>
        </a:xfrm>
      </p:grpSpPr>
      <p:sp>
        <p:nvSpPr>
          <p:cNvPr id="204" name="Google Shape;204;g2e5a7cbc074_0_58:notes">
            <a:extLst>
              <a:ext uri="{FF2B5EF4-FFF2-40B4-BE49-F238E27FC236}">
                <a16:creationId xmlns:a16="http://schemas.microsoft.com/office/drawing/2014/main" id="{5B1D0496-DD49-7998-15E3-FBA8BB87DB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5a7cbc074_0_58:notes">
            <a:extLst>
              <a:ext uri="{FF2B5EF4-FFF2-40B4-BE49-F238E27FC236}">
                <a16:creationId xmlns:a16="http://schemas.microsoft.com/office/drawing/2014/main" id="{F2E4D1B2-2127-9DF6-4FB2-373B6CAEAE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This slide is about Gradient Descent, the fundamental algorithm for optimizing our model’s parameters. We’ve been alluding to it, and now we’ll describe it explicitly.</a:t>
            </a:r>
          </a:p>
          <a:p>
            <a:pPr marL="0" lvl="0" indent="0" algn="l" rtl="0">
              <a:lnSpc>
                <a:spcPct val="115000"/>
              </a:lnSpc>
              <a:spcBef>
                <a:spcPts val="0"/>
              </a:spcBef>
              <a:spcAft>
                <a:spcPts val="0"/>
              </a:spcAft>
              <a:buClr>
                <a:schemeClr val="dk1"/>
              </a:buClr>
              <a:buSzPts val="1100"/>
              <a:buFont typeface="Arial"/>
              <a:buNone/>
            </a:pPr>
            <a:endParaRPr lang="en-IE" sz="1150" dirty="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Batch Gradient Descent:</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Calculates gradients using the entire dataset each iteration. Very stable convergence but computationally expensive and slow for large datasets.</a:t>
            </a:r>
          </a:p>
          <a:p>
            <a:pPr marL="0" lvl="0" indent="0" algn="l" rtl="0">
              <a:lnSpc>
                <a:spcPct val="115000"/>
              </a:lnSpc>
              <a:spcBef>
                <a:spcPts val="0"/>
              </a:spcBef>
              <a:spcAft>
                <a:spcPts val="0"/>
              </a:spcAft>
              <a:buClr>
                <a:schemeClr val="dk1"/>
              </a:buClr>
              <a:buSzPts val="1100"/>
              <a:buFont typeface="Arial"/>
              <a:buNone/>
            </a:pPr>
            <a:endParaRPr lang="en-IE" sz="1150" dirty="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Stochastic Gradient Descent:</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Uses only one sample per iteration. Fast, noisy updates enable quick progress but can cause instability and fluctuations during training.</a:t>
            </a:r>
          </a:p>
          <a:p>
            <a:pPr marL="0" lvl="0" indent="0" algn="l" rtl="0">
              <a:lnSpc>
                <a:spcPct val="115000"/>
              </a:lnSpc>
              <a:spcBef>
                <a:spcPts val="0"/>
              </a:spcBef>
              <a:spcAft>
                <a:spcPts val="0"/>
              </a:spcAft>
              <a:buClr>
                <a:schemeClr val="dk1"/>
              </a:buClr>
              <a:buSzPts val="1100"/>
              <a:buFont typeface="Arial"/>
              <a:buNone/>
            </a:pPr>
            <a:endParaRPr lang="en-IE" sz="1150" dirty="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Mini-Batch Gradient Descent:</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Balances the two by computing gradients on small batches of data. It provides smoother updates and good stability, making it the standard in practice.</a:t>
            </a:r>
          </a:p>
          <a:p>
            <a:pPr marL="0" lvl="0" indent="0" algn="l" rtl="0">
              <a:lnSpc>
                <a:spcPct val="115000"/>
              </a:lnSpc>
              <a:spcBef>
                <a:spcPts val="0"/>
              </a:spcBef>
              <a:spcAft>
                <a:spcPts val="0"/>
              </a:spcAft>
              <a:buClr>
                <a:schemeClr val="dk1"/>
              </a:buClr>
              <a:buSzPts val="1100"/>
              <a:buFont typeface="Arial"/>
              <a:buNone/>
            </a:pPr>
            <a:endParaRPr lang="en-IE" sz="1150" dirty="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Basic idea: We repeatedly take small steps in the direction that lowers the loss the fastest (i.e., the direction of the negative gradient). Over time, these steps should lead us to a minimum of the loss function.</a:t>
            </a:r>
          </a:p>
          <a:p>
            <a:pPr marL="0" lvl="0" indent="0" algn="l" rtl="0">
              <a:lnSpc>
                <a:spcPct val="115000"/>
              </a:lnSpc>
              <a:spcBef>
                <a:spcPts val="0"/>
              </a:spcBef>
              <a:spcAft>
                <a:spcPts val="0"/>
              </a:spcAft>
              <a:buClr>
                <a:schemeClr val="dk1"/>
              </a:buClr>
              <a:buSzPts val="1100"/>
              <a:buFont typeface="Arial"/>
              <a:buNone/>
            </a:pPr>
            <a:endParaRPr lang="en-IE" sz="1150" dirty="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Gradient Descent Algorithm (conceptually):</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	1.	Initialize the weights with some values (often random).</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	2.	Compute the loss on the training data.</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	3.	Compute the gradient of the loss with respect to each weight (this is the backprop step giving us $\frac{\partial L}{\partial w}$ for each $w$).</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	4.	Update each weight:</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 w := w - \eta \frac{\partial L}{\partial w}, $$</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where $\eta$ is the learning rate ￼. This means we subtract the gradient times a small factor from the current weight.</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	5.	Repeat steps 2-4 for many iterations (processing either one training example at a time or a batch of examples at a time). Iterate until the loss is as low as we can get it or until we’ve done a predetermined number of steps/epochs.</a:t>
            </a:r>
          </a:p>
          <a:p>
            <a:pPr marL="0" lvl="0" indent="0" algn="l" rtl="0">
              <a:lnSpc>
                <a:spcPct val="115000"/>
              </a:lnSpc>
              <a:spcBef>
                <a:spcPts val="0"/>
              </a:spcBef>
              <a:spcAft>
                <a:spcPts val="0"/>
              </a:spcAft>
              <a:buClr>
                <a:schemeClr val="dk1"/>
              </a:buClr>
              <a:buSzPts val="1100"/>
              <a:buFont typeface="Arial"/>
              <a:buNone/>
            </a:pPr>
            <a:endParaRPr lang="en-IE" sz="1150" dirty="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Over iterations, the weights “descend” the loss curve. If you imagine a simple U-shaped curve (convex case), gradient descent will move the weight downhill step by step until it converges at the bottom. In a complex curve (non-convex), it will move down but might end up in some valley which might or might not be global minimum as discussed.</a:t>
            </a:r>
          </a:p>
          <a:p>
            <a:pPr marL="0" lvl="0" indent="0" algn="l" rtl="0">
              <a:lnSpc>
                <a:spcPct val="115000"/>
              </a:lnSpc>
              <a:spcBef>
                <a:spcPts val="0"/>
              </a:spcBef>
              <a:spcAft>
                <a:spcPts val="0"/>
              </a:spcAft>
              <a:buClr>
                <a:schemeClr val="dk1"/>
              </a:buClr>
              <a:buSzPts val="1100"/>
              <a:buFont typeface="Arial"/>
              <a:buNone/>
            </a:pPr>
            <a:endParaRPr lang="en-IE" sz="1150" dirty="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Stochastic Gradient Descent (SGD): Often you’ll hear this term. The difference from plain gradient descent is that instead of computing gradients on the entire dataset (which is gradient descent in batch form), we compute on a subset (like one training example or a mini-batch). This introduces some noise (hence “stochastic”), but it often helps navigate complex loss surfaces and is more efficient for large datasets. In practice, when we loop over training data and update weights incrementally, we are using SGD or mini-batch SGD.</a:t>
            </a:r>
          </a:p>
          <a:p>
            <a:pPr marL="0" lvl="0" indent="0" algn="l" rtl="0">
              <a:lnSpc>
                <a:spcPct val="115000"/>
              </a:lnSpc>
              <a:spcBef>
                <a:spcPts val="0"/>
              </a:spcBef>
              <a:spcAft>
                <a:spcPts val="0"/>
              </a:spcAft>
              <a:buClr>
                <a:schemeClr val="dk1"/>
              </a:buClr>
              <a:buSzPts val="1100"/>
              <a:buFont typeface="Arial"/>
              <a:buNone/>
            </a:pPr>
            <a:endParaRPr lang="en-IE" sz="1150" dirty="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Learning rate insight: Choosing the right $\eta$ is important. If the slide has a graphic, it might show:</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	•	A too-large learning rate causing jumps that overshoot the minimum (maybe even diverging if it’s extremely large).</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	•	A too-small learning rate leading to tiny, almost flat progress (it’ll reach the minimum but very slowly).</a:t>
            </a: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	•	Just right: a learning rate that makes steady progress downhill.</a:t>
            </a:r>
          </a:p>
          <a:p>
            <a:pPr marL="0" lvl="0" indent="0" algn="l" rtl="0">
              <a:lnSpc>
                <a:spcPct val="115000"/>
              </a:lnSpc>
              <a:spcBef>
                <a:spcPts val="0"/>
              </a:spcBef>
              <a:spcAft>
                <a:spcPts val="0"/>
              </a:spcAft>
              <a:buClr>
                <a:schemeClr val="dk1"/>
              </a:buClr>
              <a:buSzPts val="1100"/>
              <a:buFont typeface="Arial"/>
              <a:buNone/>
            </a:pPr>
            <a:endParaRPr lang="en-IE" sz="1150" dirty="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Often, we adjust the learning rate during training or do some trial and error to find a good value. Advanced optimizers adapt the effective step size for each parameter.</a:t>
            </a:r>
          </a:p>
          <a:p>
            <a:pPr marL="0" lvl="0" indent="0" algn="l" rtl="0">
              <a:lnSpc>
                <a:spcPct val="115000"/>
              </a:lnSpc>
              <a:spcBef>
                <a:spcPts val="0"/>
              </a:spcBef>
              <a:spcAft>
                <a:spcPts val="0"/>
              </a:spcAft>
              <a:buClr>
                <a:schemeClr val="dk1"/>
              </a:buClr>
              <a:buSzPts val="1100"/>
              <a:buFont typeface="Arial"/>
              <a:buNone/>
            </a:pPr>
            <a:endParaRPr lang="en-IE" sz="1150" dirty="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In summary, gradient descent is the workhorse of training: it’s an iterative method that uses gradients to tweak the model and minimize loss. It’s conceptually simple but powerful. Every time we talk about the model “learning,” it essentially comes down to applying gradient descent (or a variant) to adjust the weights.</a:t>
            </a:r>
          </a:p>
          <a:p>
            <a:pPr marL="0" lvl="0" indent="0" algn="l" rtl="0">
              <a:lnSpc>
                <a:spcPct val="115000"/>
              </a:lnSpc>
              <a:spcBef>
                <a:spcPts val="0"/>
              </a:spcBef>
              <a:spcAft>
                <a:spcPts val="0"/>
              </a:spcAft>
              <a:buClr>
                <a:schemeClr val="dk1"/>
              </a:buClr>
              <a:buSzPts val="1100"/>
              <a:buFont typeface="Arial"/>
              <a:buNone/>
            </a:pPr>
            <a:endParaRPr lang="en-IE" sz="1150" dirty="0">
              <a:solidFill>
                <a:srgbClr val="282829"/>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E" sz="1150" dirty="0">
                <a:solidFill>
                  <a:srgbClr val="282829"/>
                </a:solidFill>
                <a:highlight>
                  <a:srgbClr val="FFFFFF"/>
                </a:highlight>
                <a:latin typeface="Roboto"/>
                <a:ea typeface="Roboto"/>
                <a:cs typeface="Roboto"/>
                <a:sym typeface="Roboto"/>
              </a:rPr>
              <a:t>Now that we’ve covered gradient descent in theory, let’s apply everything we’ve learned: we’ll walk through training a simple neural network step by step, summarizing the process.</a:t>
            </a:r>
          </a:p>
        </p:txBody>
      </p:sp>
    </p:spTree>
    <p:extLst>
      <p:ext uri="{BB962C8B-B14F-4D97-AF65-F5344CB8AC3E}">
        <p14:creationId xmlns:p14="http://schemas.microsoft.com/office/powerpoint/2010/main" val="1030985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e575b9ba8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e575b9ba8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If we create a model, choose a loss function, create a dataset and define an optimizer, we are finally in a position to train a model. We can then loop over each element of the dataset, calculate the loss, compute local gradients and use them to update model parameters. This final step is repeated a certain number of times, and is called the training loop. In scikit-learn, the training loop is located in the .fit() method of the model. We'll have to implement our own training loop in </a:t>
            </a:r>
            <a:r>
              <a:rPr lang="en" sz="1200" dirty="0" err="1">
                <a:solidFill>
                  <a:srgbClr val="05192D"/>
                </a:solidFill>
                <a:highlight>
                  <a:srgbClr val="F7F7FC"/>
                </a:highlight>
              </a:rPr>
              <a:t>PyTorch</a:t>
            </a:r>
            <a:r>
              <a:rPr lang="en" sz="1200" dirty="0">
                <a:solidFill>
                  <a:srgbClr val="05192D"/>
                </a:solidFill>
                <a:highlight>
                  <a:srgbClr val="F7F7FC"/>
                </a:highlight>
              </a:rPr>
              <a:t>.</a:t>
            </a:r>
          </a:p>
          <a:p>
            <a:pPr marL="0" lvl="0" indent="0" algn="l" rtl="0">
              <a:spcBef>
                <a:spcPts val="0"/>
              </a:spcBef>
              <a:spcAft>
                <a:spcPts val="0"/>
              </a:spcAft>
              <a:buNone/>
            </a:pPr>
            <a:endParaRPr lang="en" sz="1200" dirty="0">
              <a:solidFill>
                <a:srgbClr val="05192D"/>
              </a:solidFill>
              <a:highlight>
                <a:srgbClr val="F7F7FC"/>
              </a:highlight>
            </a:endParaRPr>
          </a:p>
          <a:p>
            <a:pPr marL="0" lvl="0" indent="0" algn="l" rtl="0">
              <a:spcBef>
                <a:spcPts val="0"/>
              </a:spcBef>
              <a:spcAft>
                <a:spcPts val="0"/>
              </a:spcAft>
              <a:buNone/>
            </a:pPr>
            <a:r>
              <a:rPr lang="en-IE" dirty="0"/>
              <a:t>This slide lays out the overall workflow for training a neural network in a clear step-by-step format. It’s essentially a summary of Part 1 – combining everything we’ve discussed into a procedure. The steps are:</a:t>
            </a:r>
          </a:p>
          <a:p>
            <a:pPr marL="0" lvl="0" indent="0" algn="l" rtl="0">
              <a:spcBef>
                <a:spcPts val="0"/>
              </a:spcBef>
              <a:spcAft>
                <a:spcPts val="0"/>
              </a:spcAft>
              <a:buNone/>
            </a:pPr>
            <a:r>
              <a:rPr lang="en-IE" dirty="0"/>
              <a:t>	1.	Create a model: Define your neural network architecture. Decide how many layers and neurons you need, and choose an activation function for the hidden layers (likely ReLU, which we’ll justify in Part 2). In code, this means writing a class or using </a:t>
            </a:r>
            <a:r>
              <a:rPr lang="en-IE" dirty="0" err="1"/>
              <a:t>nn.Sequential</a:t>
            </a:r>
            <a:r>
              <a:rPr lang="en-IE" dirty="0"/>
              <a:t> to set up layers. At this stage, the model’s weights are initialized (usually randomly).</a:t>
            </a:r>
          </a:p>
          <a:p>
            <a:pPr marL="0" lvl="0" indent="0" algn="l" rtl="0">
              <a:spcBef>
                <a:spcPts val="0"/>
              </a:spcBef>
              <a:spcAft>
                <a:spcPts val="0"/>
              </a:spcAft>
              <a:buNone/>
            </a:pPr>
            <a:r>
              <a:rPr lang="en-IE" dirty="0"/>
              <a:t>	2.	Choose a loss function: Pick an appropriate loss for your task. For classification, as we saw, we use cross entropy. For a regression problem (predicting a continuous value), we might use Mean Squared Error. The loss function is our measure of “how wrong” the model is.</a:t>
            </a:r>
          </a:p>
          <a:p>
            <a:pPr marL="0" lvl="0" indent="0" algn="l" rtl="0">
              <a:spcBef>
                <a:spcPts val="0"/>
              </a:spcBef>
              <a:spcAft>
                <a:spcPts val="0"/>
              </a:spcAft>
              <a:buNone/>
            </a:pPr>
            <a:r>
              <a:rPr lang="en-IE" dirty="0"/>
              <a:t>	3.	Create a dataset: Prepare the data we’ll train on. This includes gathering the data, splitting into training (and typically validation/test sets), and perhaps normalizing or encoding features as needed. In </a:t>
            </a:r>
            <a:r>
              <a:rPr lang="en-IE" dirty="0" err="1"/>
              <a:t>PyTorch</a:t>
            </a:r>
            <a:r>
              <a:rPr lang="en-IE" dirty="0"/>
              <a:t>, you might use a Dataset class and a </a:t>
            </a:r>
            <a:r>
              <a:rPr lang="en-IE" dirty="0" err="1"/>
              <a:t>DataLoader</a:t>
            </a:r>
            <a:r>
              <a:rPr lang="en-IE" dirty="0"/>
              <a:t> to handle batching conveniently.</a:t>
            </a:r>
          </a:p>
          <a:p>
            <a:pPr marL="0" lvl="0" indent="0" algn="l" rtl="0">
              <a:spcBef>
                <a:spcPts val="0"/>
              </a:spcBef>
              <a:spcAft>
                <a:spcPts val="0"/>
              </a:spcAft>
              <a:buNone/>
            </a:pPr>
            <a:r>
              <a:rPr lang="en-IE" dirty="0"/>
              <a:t>	4.	Define an optimizer: Choose the optimization algorithm (and hyperparameters like learning rate). For instance, decide between simple SGD or a more advanced optimizer like Adam, and set the learning rate (and maybe momentum, etc.). In code, you’d do something like optimizer = </a:t>
            </a:r>
            <a:r>
              <a:rPr lang="en-IE" dirty="0" err="1"/>
              <a:t>torch.optim.SGD</a:t>
            </a:r>
            <a:r>
              <a:rPr lang="en-IE" dirty="0"/>
              <a:t>(</a:t>
            </a:r>
            <a:r>
              <a:rPr lang="en-IE" dirty="0" err="1"/>
              <a:t>model.parameters</a:t>
            </a:r>
            <a:r>
              <a:rPr lang="en-IE" dirty="0"/>
              <a:t>(), </a:t>
            </a:r>
            <a:r>
              <a:rPr lang="en-IE" dirty="0" err="1"/>
              <a:t>lr</a:t>
            </a:r>
            <a:r>
              <a:rPr lang="en-IE" dirty="0"/>
              <a:t>=0.01) or </a:t>
            </a:r>
            <a:r>
              <a:rPr lang="en-IE" dirty="0" err="1"/>
              <a:t>torch.optim.Adam</a:t>
            </a:r>
            <a:r>
              <a:rPr lang="en-IE" dirty="0"/>
              <a:t>(...).</a:t>
            </a:r>
          </a:p>
          <a:p>
            <a:pPr marL="0" lvl="0" indent="0" algn="l" rtl="0">
              <a:spcBef>
                <a:spcPts val="0"/>
              </a:spcBef>
              <a:spcAft>
                <a:spcPts val="0"/>
              </a:spcAft>
              <a:buNone/>
            </a:pPr>
            <a:r>
              <a:rPr lang="en-IE" dirty="0"/>
              <a:t>	5.	Run a training loop: Now iterate through your training data for multiple epochs. In each iteration (typically each batch or each epoch):</a:t>
            </a:r>
          </a:p>
          <a:p>
            <a:pPr marL="0" lvl="0" indent="0" algn="l" rtl="0">
              <a:spcBef>
                <a:spcPts val="0"/>
              </a:spcBef>
              <a:spcAft>
                <a:spcPts val="0"/>
              </a:spcAft>
              <a:buNone/>
            </a:pPr>
            <a:r>
              <a:rPr lang="en-IE" dirty="0"/>
              <a:t>	•	(a) Calculate loss (forward pass): Feed a batch of input data through the model to get outputs (predictions), then compute the loss by comparing these outputs to the true targets.</a:t>
            </a:r>
          </a:p>
          <a:p>
            <a:pPr marL="0" lvl="0" indent="0" algn="l" rtl="0">
              <a:spcBef>
                <a:spcPts val="0"/>
              </a:spcBef>
              <a:spcAft>
                <a:spcPts val="0"/>
              </a:spcAft>
              <a:buNone/>
            </a:pPr>
            <a:r>
              <a:rPr lang="en-IE" dirty="0"/>
              <a:t>	•	(b) Calculate local gradients (backward pass): Perform backpropagation (</a:t>
            </a:r>
            <a:r>
              <a:rPr lang="en-IE" dirty="0" err="1"/>
              <a:t>loss.backward</a:t>
            </a:r>
            <a:r>
              <a:rPr lang="en-IE" dirty="0"/>
              <a:t>()) to compute gradients of the loss </a:t>
            </a:r>
            <a:r>
              <a:rPr lang="en-IE" dirty="0" err="1"/>
              <a:t>w.rt</a:t>
            </a:r>
            <a:r>
              <a:rPr lang="en-IE" dirty="0"/>
              <a:t>. all the model’s parameters.</a:t>
            </a:r>
          </a:p>
          <a:p>
            <a:pPr marL="0" lvl="0" indent="0" algn="l" rtl="0">
              <a:spcBef>
                <a:spcPts val="0"/>
              </a:spcBef>
              <a:spcAft>
                <a:spcPts val="0"/>
              </a:spcAft>
              <a:buNone/>
            </a:pPr>
            <a:r>
              <a:rPr lang="en-IE" dirty="0"/>
              <a:t>	•	(c) Update model parameters: Use the optimizer to adjust the weights by a small amount in the direction of lower loss (</a:t>
            </a:r>
            <a:r>
              <a:rPr lang="en-IE" dirty="0" err="1"/>
              <a:t>optimizer.step</a:t>
            </a:r>
            <a:r>
              <a:rPr lang="en-IE" dirty="0"/>
              <a:t>()). Then reset gradients (</a:t>
            </a:r>
            <a:r>
              <a:rPr lang="en-IE" dirty="0" err="1"/>
              <a:t>optimizer.zero_grad</a:t>
            </a:r>
            <a:r>
              <a:rPr lang="en-IE" dirty="0"/>
              <a:t>()) before the next iteration.</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And we repeat step 5 for many epochs until the model converges (or we hit some stopping criterion).</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This list encapsulates all the key ingredients:</a:t>
            </a:r>
          </a:p>
          <a:p>
            <a:pPr marL="0" lvl="0" indent="0" algn="l" rtl="0">
              <a:spcBef>
                <a:spcPts val="0"/>
              </a:spcBef>
              <a:spcAft>
                <a:spcPts val="0"/>
              </a:spcAft>
              <a:buNone/>
            </a:pPr>
            <a:r>
              <a:rPr lang="en-IE" dirty="0"/>
              <a:t>	•	You need a model (architecture + initial weights).</a:t>
            </a:r>
          </a:p>
          <a:p>
            <a:pPr marL="0" lvl="0" indent="0" algn="l" rtl="0">
              <a:spcBef>
                <a:spcPts val="0"/>
              </a:spcBef>
              <a:spcAft>
                <a:spcPts val="0"/>
              </a:spcAft>
              <a:buNone/>
            </a:pPr>
            <a:r>
              <a:rPr lang="en-IE" dirty="0"/>
              <a:t>	•	You need a way to measure error (loss).</a:t>
            </a:r>
          </a:p>
          <a:p>
            <a:pPr marL="0" lvl="0" indent="0" algn="l" rtl="0">
              <a:spcBef>
                <a:spcPts val="0"/>
              </a:spcBef>
              <a:spcAft>
                <a:spcPts val="0"/>
              </a:spcAft>
              <a:buNone/>
            </a:pPr>
            <a:r>
              <a:rPr lang="en-IE" dirty="0"/>
              <a:t>	•	You need data to learn from.</a:t>
            </a:r>
          </a:p>
          <a:p>
            <a:pPr marL="0" lvl="0" indent="0" algn="l" rtl="0">
              <a:spcBef>
                <a:spcPts val="0"/>
              </a:spcBef>
              <a:spcAft>
                <a:spcPts val="0"/>
              </a:spcAft>
              <a:buNone/>
            </a:pPr>
            <a:r>
              <a:rPr lang="en-IE" dirty="0"/>
              <a:t>	•	You need an optimization strategy to update weights.</a:t>
            </a:r>
          </a:p>
          <a:p>
            <a:pPr marL="0" lvl="0" indent="0" algn="l" rtl="0">
              <a:spcBef>
                <a:spcPts val="0"/>
              </a:spcBef>
              <a:spcAft>
                <a:spcPts val="0"/>
              </a:spcAft>
              <a:buNone/>
            </a:pPr>
            <a:r>
              <a:rPr lang="en-IE" dirty="0"/>
              <a:t>	•	And then you loop, looping being the actual learning process.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I’d relate it to what we did with the salary example:</a:t>
            </a:r>
          </a:p>
          <a:p>
            <a:pPr marL="0" lvl="0" indent="0" algn="l" rtl="0">
              <a:spcBef>
                <a:spcPts val="0"/>
              </a:spcBef>
              <a:spcAft>
                <a:spcPts val="0"/>
              </a:spcAft>
              <a:buNone/>
            </a:pPr>
            <a:r>
              <a:rPr lang="en-IE" dirty="0"/>
              <a:t>	1.	We decided a simple neural network structure.</a:t>
            </a:r>
          </a:p>
          <a:p>
            <a:pPr marL="0" lvl="0" indent="0" algn="l" rtl="0">
              <a:spcBef>
                <a:spcPts val="0"/>
              </a:spcBef>
              <a:spcAft>
                <a:spcPts val="0"/>
              </a:spcAft>
              <a:buNone/>
            </a:pPr>
            <a:r>
              <a:rPr lang="en-IE" dirty="0"/>
              <a:t>	2.	Chose MSE as loss.</a:t>
            </a:r>
          </a:p>
          <a:p>
            <a:pPr marL="0" lvl="0" indent="0" algn="l" rtl="0">
              <a:spcBef>
                <a:spcPts val="0"/>
              </a:spcBef>
              <a:spcAft>
                <a:spcPts val="0"/>
              </a:spcAft>
              <a:buNone/>
            </a:pPr>
            <a:r>
              <a:rPr lang="en-IE" dirty="0"/>
              <a:t>	3.	Had our salary dataset ready.</a:t>
            </a:r>
          </a:p>
          <a:p>
            <a:pPr marL="0" lvl="0" indent="0" algn="l" rtl="0">
              <a:spcBef>
                <a:spcPts val="0"/>
              </a:spcBef>
              <a:spcAft>
                <a:spcPts val="0"/>
              </a:spcAft>
              <a:buNone/>
            </a:pPr>
            <a:r>
              <a:rPr lang="en-IE" dirty="0"/>
              <a:t>	4.	Used SGD or Adam as optimizer.</a:t>
            </a:r>
          </a:p>
          <a:p>
            <a:pPr marL="0" lvl="0" indent="0" algn="l" rtl="0">
              <a:spcBef>
                <a:spcPts val="0"/>
              </a:spcBef>
              <a:spcAft>
                <a:spcPts val="0"/>
              </a:spcAft>
              <a:buNone/>
            </a:pPr>
            <a:r>
              <a:rPr lang="en-IE" dirty="0"/>
              <a:t>	5.	Ran loops of forward pass, backward, update.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For the audience, seeing it enumerated helps solidify the training procedure and shows that each step has a purpose.</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e575b9ba8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e575b9ba8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We'll use a new dataset containing salaries of data scientists. The features have been turned into categories and the target is salary in US dollars. The data has been normalized. The target is not a category but a continuous quantity, making this a regression problem. Recall that we can use mostly the same neural network structure for regression and classification problems, but need to make a few adjustments. First, we cannot use a </a:t>
            </a:r>
            <a:r>
              <a:rPr lang="en" sz="1200" dirty="0" err="1">
                <a:solidFill>
                  <a:srgbClr val="05192D"/>
                </a:solidFill>
                <a:highlight>
                  <a:srgbClr val="F7F7FC"/>
                </a:highlight>
              </a:rPr>
              <a:t>softmax</a:t>
            </a:r>
            <a:r>
              <a:rPr lang="en" sz="1200" dirty="0">
                <a:solidFill>
                  <a:srgbClr val="05192D"/>
                </a:solidFill>
                <a:highlight>
                  <a:srgbClr val="F7F7FC"/>
                </a:highlight>
              </a:rPr>
              <a:t> or sigmoid activation for the last activation function as they are only used in classification problems. Our last layer will be a linear layer. Second, we need a new loss function, because cross entropy loss is also solely used for classification problems.</a:t>
            </a:r>
          </a:p>
          <a:p>
            <a:pPr marL="0" lvl="0" indent="0" algn="l" rtl="0">
              <a:spcBef>
                <a:spcPts val="0"/>
              </a:spcBef>
              <a:spcAft>
                <a:spcPts val="0"/>
              </a:spcAft>
              <a:buNone/>
            </a:pPr>
            <a:r>
              <a:rPr lang="en-IE" dirty="0"/>
              <a:t>Next, we introduce a concrete example dataset to apply these training concepts: the Data Science Salary Dataset. This dataset likely contains information about data science (or related) job roles and their salaries, along with various features per job.</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For example, the dataset might include columns like:</a:t>
            </a:r>
          </a:p>
          <a:p>
            <a:pPr marL="0" lvl="0" indent="0" algn="l" rtl="0">
              <a:spcBef>
                <a:spcPts val="0"/>
              </a:spcBef>
              <a:spcAft>
                <a:spcPts val="0"/>
              </a:spcAft>
              <a:buNone/>
            </a:pPr>
            <a:r>
              <a:rPr lang="en-IE" dirty="0"/>
              <a:t>	•	Job Title/Position: e.g., Data Scientist, Data Analyst, Machine Learning Engineer, etc.</a:t>
            </a:r>
          </a:p>
          <a:p>
            <a:pPr marL="0" lvl="0" indent="0" algn="l" rtl="0">
              <a:spcBef>
                <a:spcPts val="0"/>
              </a:spcBef>
              <a:spcAft>
                <a:spcPts val="0"/>
              </a:spcAft>
              <a:buNone/>
            </a:pPr>
            <a:r>
              <a:rPr lang="en-IE" dirty="0"/>
              <a:t>	•	Experience Level: perhaps a number of years or categorical levels (Junior, Mid, Senior).</a:t>
            </a:r>
          </a:p>
          <a:p>
            <a:pPr marL="0" lvl="0" indent="0" algn="l" rtl="0">
              <a:spcBef>
                <a:spcPts val="0"/>
              </a:spcBef>
              <a:spcAft>
                <a:spcPts val="0"/>
              </a:spcAft>
              <a:buNone/>
            </a:pPr>
            <a:r>
              <a:rPr lang="en-IE" dirty="0"/>
              <a:t>	•	Location: maybe country or region (since salaries differ by region).</a:t>
            </a:r>
          </a:p>
          <a:p>
            <a:pPr marL="0" lvl="0" indent="0" algn="l" rtl="0">
              <a:spcBef>
                <a:spcPts val="0"/>
              </a:spcBef>
              <a:spcAft>
                <a:spcPts val="0"/>
              </a:spcAft>
              <a:buNone/>
            </a:pPr>
            <a:r>
              <a:rPr lang="en-IE" dirty="0"/>
              <a:t>	•	Industry or Company Size: possibly something about the workplace.</a:t>
            </a:r>
          </a:p>
          <a:p>
            <a:pPr marL="0" lvl="0" indent="0" algn="l" rtl="0">
              <a:spcBef>
                <a:spcPts val="0"/>
              </a:spcBef>
              <a:spcAft>
                <a:spcPts val="0"/>
              </a:spcAft>
              <a:buNone/>
            </a:pPr>
            <a:r>
              <a:rPr lang="en-IE" dirty="0"/>
              <a:t>	•	Salary: the actual salary (probably normalized or annual salary in USD, etc., as the target to predict).</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Our goal with this dataset is likely to predict the salary based on the other features. That’s a regression task (since salary is numeric).</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This dataset makes the training process real: we can design a network to take in features like title, experience, etc., and output a predicted salary. Then we can train it on this data (which ties back to step 3 in the previous slide – we have our dataset).</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On the slide, there might be a brief description or snippet, e.g.:</a:t>
            </a:r>
          </a:p>
          <a:p>
            <a:pPr marL="0" lvl="0" indent="0" algn="l" rtl="0">
              <a:spcBef>
                <a:spcPts val="0"/>
              </a:spcBef>
              <a:spcAft>
                <a:spcPts val="0"/>
              </a:spcAft>
              <a:buNone/>
            </a:pPr>
            <a:r>
              <a:rPr lang="en-IE" dirty="0"/>
              <a:t>	•	“Dataset contains records of data science professionals with various attributes (role, experience, location, etc.) and their salaries. We’ll use a neural network to predict salary from these features.”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It’s relatable because many people wonder how those factors affect salary, and it demonstrates a practical use of regression with neural nets.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We’ll use this dataset in a few ways:</a:t>
            </a:r>
          </a:p>
          <a:p>
            <a:pPr marL="0" lvl="0" indent="0" algn="l" rtl="0">
              <a:spcBef>
                <a:spcPts val="0"/>
              </a:spcBef>
              <a:spcAft>
                <a:spcPts val="0"/>
              </a:spcAft>
              <a:buNone/>
            </a:pPr>
            <a:r>
              <a:rPr lang="en-IE" dirty="0"/>
              <a:t>	•	In Part 1, maybe we refer to it when talking about MSE loss (since that’s suitable for salary prediction).</a:t>
            </a:r>
          </a:p>
          <a:p>
            <a:pPr marL="0" lvl="0" indent="0" algn="l" rtl="0">
              <a:spcBef>
                <a:spcPts val="0"/>
              </a:spcBef>
              <a:spcAft>
                <a:spcPts val="0"/>
              </a:spcAft>
              <a:buNone/>
            </a:pPr>
            <a:r>
              <a:rPr lang="en-IE" dirty="0"/>
              <a:t>	•	In Part 3, we’ll likely use it to demonstrate trying more layers to improve accuracy, and maybe cleaning text data (the optional task might involve job title text).</a:t>
            </a:r>
          </a:p>
          <a:p>
            <a:pPr marL="0" lvl="0" indent="0" algn="l" rtl="0">
              <a:spcBef>
                <a:spcPts val="0"/>
              </a:spcBef>
              <a:spcAft>
                <a:spcPts val="0"/>
              </a:spcAft>
              <a:buNone/>
            </a:pPr>
            <a:r>
              <a:rPr lang="en-IE" dirty="0"/>
              <a:t>	•	Possibly Part 2 doesn’t directly reference it, since activation discussion is general.</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So at this point, I’d explain what features we might have and how we’ll encode them:</a:t>
            </a:r>
          </a:p>
          <a:p>
            <a:pPr marL="0" lvl="0" indent="0" algn="l" rtl="0">
              <a:spcBef>
                <a:spcPts val="0"/>
              </a:spcBef>
              <a:spcAft>
                <a:spcPts val="0"/>
              </a:spcAft>
              <a:buNone/>
            </a:pPr>
            <a:r>
              <a:rPr lang="en-IE" dirty="0"/>
              <a:t>	•	For example, “experience years” as a number (maybe normalized).</a:t>
            </a:r>
          </a:p>
          <a:p>
            <a:pPr marL="0" lvl="0" indent="0" algn="l" rtl="0">
              <a:spcBef>
                <a:spcPts val="0"/>
              </a:spcBef>
              <a:spcAft>
                <a:spcPts val="0"/>
              </a:spcAft>
              <a:buNone/>
            </a:pPr>
            <a:r>
              <a:rPr lang="en-IE" dirty="0"/>
              <a:t>	•	“Job title” might be categorical text. We can convert that into features via one-hot encoding or similar (each unique title becomes a binary feature, or we group them into categories).</a:t>
            </a:r>
          </a:p>
          <a:p>
            <a:pPr marL="0" lvl="0" indent="0" algn="l" rtl="0">
              <a:spcBef>
                <a:spcPts val="0"/>
              </a:spcBef>
              <a:spcAft>
                <a:spcPts val="0"/>
              </a:spcAft>
              <a:buNone/>
            </a:pPr>
            <a:r>
              <a:rPr lang="en-IE" dirty="0"/>
              <a:t>	•	“Location” similarly could be one-hot for regions.</a:t>
            </a:r>
          </a:p>
          <a:p>
            <a:pPr marL="0" lvl="0" indent="0" algn="l" rtl="0">
              <a:spcBef>
                <a:spcPts val="0"/>
              </a:spcBef>
              <a:spcAft>
                <a:spcPts val="0"/>
              </a:spcAft>
              <a:buNone/>
            </a:pPr>
            <a:r>
              <a:rPr lang="en-IE" dirty="0"/>
              <a:t>	•	These go into the input layer neurons.</a:t>
            </a:r>
          </a:p>
          <a:p>
            <a:pPr marL="0" lvl="0" indent="0" algn="l" rtl="0">
              <a:spcBef>
                <a:spcPts val="0"/>
              </a:spcBef>
              <a:spcAft>
                <a:spcPts val="0"/>
              </a:spcAft>
              <a:buNone/>
            </a:pPr>
            <a:r>
              <a:rPr lang="en-IE" dirty="0"/>
              <a:t>	•	The network then has some hidden layer(s) and outputs a single number (predicted salary).</a:t>
            </a:r>
          </a:p>
          <a:p>
            <a:pPr marL="0" lvl="0" indent="0" algn="l" rtl="0">
              <a:spcBef>
                <a:spcPts val="0"/>
              </a:spcBef>
              <a:spcAft>
                <a:spcPts val="0"/>
              </a:spcAft>
              <a:buNone/>
            </a:pPr>
            <a:r>
              <a:rPr lang="en-IE" dirty="0"/>
              <a:t>	•	We’ll train it with MSE loss (which we talked about).</a:t>
            </a:r>
          </a:p>
          <a:p>
            <a:pPr marL="0" lvl="0" indent="0" algn="l" rtl="0">
              <a:spcBef>
                <a:spcPts val="0"/>
              </a:spcBef>
              <a:spcAft>
                <a:spcPts val="0"/>
              </a:spcAft>
              <a:buNone/>
            </a:pPr>
            <a:r>
              <a:rPr lang="en-IE" dirty="0"/>
              <a:t>	•	Use an optimizer like Adam perhaps.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By introducing the dataset here, we set context that we’ll be using it as a running example for experiments (like adding layers, etc.).</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 slide might not go into all these details (some may have been given in a previous day or an assignment), but I ensure the audience knows what our case study is.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Now, since this is a regression, the next slide appropriately is about MSE Loss, which we’ll use for training this salary model.</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e04b78e1b4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e04b78e1b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b="1" dirty="0"/>
              <a:t>Loss Functions as a Measure of Error:</a:t>
            </a:r>
            <a:r>
              <a:rPr lang="en-IE" dirty="0"/>
              <a:t> In supervised learning, we need a way to measure how well our model is performing so that we can improve it. This is what a </a:t>
            </a:r>
            <a:r>
              <a:rPr lang="en-IE" b="1" dirty="0"/>
              <a:t>loss function</a:t>
            </a:r>
            <a:r>
              <a:rPr lang="en-IE" dirty="0"/>
              <a:t> (or cost function) provides – it quantifies the difference between the model’s predictions and the true targets. A higher loss means the model’s predictions are far off, and a lower loss means they’re more accurate. For example, if our model’s predictions are completely wrong for a given sample, it will incur a </a:t>
            </a:r>
            <a:r>
              <a:rPr lang="en-IE" b="1" dirty="0"/>
              <a:t>high loss</a:t>
            </a:r>
            <a:r>
              <a:rPr lang="en-IE" dirty="0"/>
              <a:t>, whereas if it predicts correctly, the loss will be </a:t>
            </a:r>
            <a:r>
              <a:rPr lang="en-IE" b="1" dirty="0"/>
              <a:t>low</a:t>
            </a:r>
            <a:r>
              <a:rPr lang="en-IE" dirty="0"/>
              <a:t> . In essence, the learning process is about adjusting the model to </a:t>
            </a:r>
            <a:r>
              <a:rPr lang="en-IE" b="1" dirty="0"/>
              <a:t>minimize this loss</a:t>
            </a:r>
            <a:r>
              <a:rPr lang="en-IE" dirty="0"/>
              <a:t> over the training data. Different tasks use different loss functions. For </a:t>
            </a:r>
            <a:r>
              <a:rPr lang="en-IE" b="1" dirty="0"/>
              <a:t>classification problems</a:t>
            </a:r>
            <a:r>
              <a:rPr lang="en-IE" dirty="0"/>
              <a:t>, a common choice is </a:t>
            </a:r>
            <a:r>
              <a:rPr lang="en-IE" b="1" dirty="0"/>
              <a:t>cross-entropy loss</a:t>
            </a:r>
            <a:r>
              <a:rPr lang="en-IE" dirty="0"/>
              <a:t> (also known as log loss), whereas for </a:t>
            </a:r>
            <a:r>
              <a:rPr lang="en-IE" b="1" dirty="0"/>
              <a:t>regression problems</a:t>
            </a:r>
            <a:r>
              <a:rPr lang="en-IE" dirty="0"/>
              <a:t> (predicting continuous values), we often use </a:t>
            </a:r>
            <a:r>
              <a:rPr lang="en-IE" b="1" dirty="0"/>
              <a:t>mean squared error (MSE)</a:t>
            </a:r>
            <a:r>
              <a:rPr lang="en-IE" dirty="0"/>
              <a:t> loss.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5a7cbc07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e5a7cbc07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We can use mean squared error (MSE) loss for regression problems. It is used in scikit-learn when calling the .fit method on a linear regression model. The MSE loss is the mean of the squared difference between predictions and ground truth, as shown in this Python implementation. The </a:t>
            </a:r>
            <a:r>
              <a:rPr lang="en" sz="1200" dirty="0" err="1">
                <a:solidFill>
                  <a:srgbClr val="05192D"/>
                </a:solidFill>
                <a:highlight>
                  <a:srgbClr val="F7F7FC"/>
                </a:highlight>
              </a:rPr>
              <a:t>nn.MSELoss</a:t>
            </a:r>
            <a:r>
              <a:rPr lang="en" sz="1200" dirty="0">
                <a:solidFill>
                  <a:srgbClr val="05192D"/>
                </a:solidFill>
                <a:highlight>
                  <a:srgbClr val="F7F7FC"/>
                </a:highlight>
              </a:rPr>
              <a:t> function is also available in </a:t>
            </a:r>
            <a:r>
              <a:rPr lang="en" sz="1200" dirty="0" err="1">
                <a:solidFill>
                  <a:srgbClr val="05192D"/>
                </a:solidFill>
                <a:highlight>
                  <a:srgbClr val="F7F7FC"/>
                </a:highlight>
              </a:rPr>
              <a:t>PyTorch</a:t>
            </a:r>
            <a:r>
              <a:rPr lang="en" sz="1200" dirty="0">
                <a:solidFill>
                  <a:srgbClr val="05192D"/>
                </a:solidFill>
                <a:highlight>
                  <a:srgbClr val="F7F7FC"/>
                </a:highlight>
              </a:rPr>
              <a:t> and can be used as a criterion similarly to cross entropy loss, where prediction and targets must be a float tensor.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b="1" dirty="0"/>
              <a:t>Mean Squared Error (MSE) Loss:</a:t>
            </a:r>
            <a:r>
              <a:rPr lang="en-IE" dirty="0"/>
              <a:t> For regression tasks, where the goal is to predict a continuous value (like a salary or a price), we typically use mean squared error. MSE is the average of the squares of the differences between predicted values and actual values . For example, if the true salary is $100k and the model predicts $90k, the squared error for that instance is $(100 - 90)^2 = 100$. We average such squared errors over all training examples to get the MSE. Formally, \text{MSE} = \frac{1}{m}\sum_{</a:t>
            </a:r>
            <a:r>
              <a:rPr lang="en-IE" dirty="0" err="1"/>
              <a:t>i</a:t>
            </a:r>
            <a:r>
              <a:rPr lang="en-IE" dirty="0"/>
              <a:t>=1}^{m} (\hat{y}^{(</a:t>
            </a:r>
            <a:r>
              <a:rPr lang="en-IE" dirty="0" err="1"/>
              <a:t>i</a:t>
            </a:r>
            <a:r>
              <a:rPr lang="en-IE" dirty="0"/>
              <a:t>)} - y^{(</a:t>
            </a:r>
            <a:r>
              <a:rPr lang="en-IE" dirty="0" err="1"/>
              <a:t>i</a:t>
            </a:r>
            <a:r>
              <a:rPr lang="en-IE" dirty="0"/>
              <a:t>)})^2, where $\hat{y}^{(</a:t>
            </a:r>
            <a:r>
              <a:rPr lang="en-IE" dirty="0" err="1"/>
              <a:t>i</a:t>
            </a:r>
            <a:r>
              <a:rPr lang="en-IE" dirty="0"/>
              <a:t>)}$ is the prediction and $y^{(</a:t>
            </a:r>
            <a:r>
              <a:rPr lang="en-IE" dirty="0" err="1"/>
              <a:t>i</a:t>
            </a:r>
            <a:r>
              <a:rPr lang="en-IE" dirty="0"/>
              <a:t>)}$ the true value . Squaring emphasizes larger errors (so big mistakes are penalized more than small mistakes), and the averaging makes it an overall measure of model performance on the dataset. Like cross-entropy, MSE is differentiable, which means we can compute gradients from it. Minimizing MSE corresponds to making predictions as close as possible to the actual values. If the model predicts perfectly for all training examples, the MSE would be 0 (no error). In </a:t>
            </a:r>
            <a:r>
              <a:rPr lang="en-IE" dirty="0" err="1"/>
              <a:t>PyTorch</a:t>
            </a:r>
            <a:r>
              <a:rPr lang="en-IE" dirty="0"/>
              <a:t>, you might use </a:t>
            </a:r>
            <a:r>
              <a:rPr lang="en-IE" dirty="0" err="1"/>
              <a:t>torch.nn.MSELoss</a:t>
            </a:r>
            <a:r>
              <a:rPr lang="en-IE" dirty="0"/>
              <a:t> or simply compute (predictions - targets).pow(2).mean() as the loss. MSE loss results in a nice convex shape for simple linear models, which helps optimization (more on convexity soon), but it may not be appropriate for probabilities or classification tasks – that’s why we don’t use MSE for classification, and instead prefer cross-entropy in those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Squaring the error means that larger errors contribute disproportionately more to the loss than smaller errors (e.g., being $10k off leads to 100 million in squared error units vs $1k off is 1 million). This heavily penalizes big mistakes, which can be useful to drive the model to avoid those.</a:t>
            </a:r>
          </a:p>
          <a:p>
            <a:r>
              <a:rPr lang="cy-GB" dirty="0"/>
              <a:t>Why use MSE here instead of cross entropy? Because cross entropy is for comparing probability distributions (class predictions vs true class), whereas here we have a continuous value. MSE directly measures how far off we are in salary terms. If the model predicted $90k for an actual $100k, the squared error is (100-90)^2 = 100 (in units of thousands squared, if we treat those as raw numbers), whereas if it predicted $110k, squared error is also (110-100)^2 = 100. So both are equally bad in squared error terms, which makes sense as both are $10k off.</a:t>
            </a:r>
          </a:p>
          <a:p>
            <a:br>
              <a:rPr lang="cy-GB" dirty="0"/>
            </a:br>
            <a:endParaRPr lang="cy-GB" dirty="0"/>
          </a:p>
          <a:p>
            <a:r>
              <a:rPr lang="cy-GB" dirty="0"/>
              <a:t>A note: sometimes for regression people use Mean Absolute Error (MAE) as well, which is |y - ŷ| averaged. MAE is less sensitive to outliers (no square). MSE, by squaring, places extra emphasis on cases where the model is very wrong – which can be good if those outliers matter a lot, but can also make the model skewed or training tougher if those outliers dominate. But MSE is the more common choice, and it leads to nice calculus (gives linear derivatives).</a:t>
            </a:r>
          </a:p>
          <a:p>
            <a:br>
              <a:rPr lang="cy-GB" dirty="0"/>
            </a:br>
            <a:endParaRPr lang="cy-GB" dirty="0"/>
          </a:p>
          <a:p>
            <a:r>
              <a:rPr lang="cy-GB" dirty="0"/>
              <a:t>So, summarizing to the audience: </a:t>
            </a:r>
            <a:r>
              <a:rPr lang="cy-GB" b="1" dirty="0"/>
              <a:t>Mean Squared Error</a:t>
            </a:r>
            <a:r>
              <a:rPr lang="cy-GB" dirty="0"/>
              <a:t> is our loss function for the salary predictor model. It calculates how far off the predictions are from the true salaries on average. Our training goal will be to minimize this MSE, meaning we want the predictions to be as close as possible to the actual salaries.</a:t>
            </a:r>
          </a:p>
          <a:p>
            <a:br>
              <a:rPr lang="cy-GB" dirty="0"/>
            </a:br>
            <a:endParaRPr lang="cy-GB" dirty="0"/>
          </a:p>
          <a:p>
            <a:r>
              <a:rPr lang="cy-GB" dirty="0"/>
              <a:t>We’ll observe the MSE go down as the model learns (on training data), and ideally the validation MSE will go down too, indicating the model is learning useful patterns rather than just memorizing.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E"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e5a7cbc07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e5a7cbc07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5192D"/>
                </a:solidFill>
                <a:highlight>
                  <a:srgbClr val="F7F7FC"/>
                </a:highlight>
              </a:rPr>
              <a:t>Let's put everything together now. We have two NumPy arrays, "features" and "target", containing our data and labels. We start by passing these to a class called "TensorDataset". TensorDataset() has extensive functionality we'll encounter later, but here we use it to organize our features and targets into the right data types, floats. This casting is required, and float is the data type used by the parameters of our model. We can now load our dataset into a different class: DataLoader(). DataLoader() enables us to create "batches" of data, that are passed through the model in each forward/backward pass. Here we use a small batch size of four, but selection of batch size is customizable depending on the use case. We create our model next. This dataset has four input features and one target (output). Because this is a regression problem, we do not need one-hot encoding and the final linear layer outputs a single float. Finally, we create the mean square loss criterion and the optimizer. A ten to minus three learning rate is a good default learning rate for most deep learning problems.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e5a7cbc07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e5a7cbc07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We can now loop through the dataset multiple times. Looping through the entire dataset once is called an epoch and we train over multiple epochs, indicated by </a:t>
            </a:r>
            <a:r>
              <a:rPr lang="en" sz="1200" dirty="0" err="1">
                <a:solidFill>
                  <a:srgbClr val="05192D"/>
                </a:solidFill>
                <a:highlight>
                  <a:srgbClr val="F7F7FC"/>
                </a:highlight>
              </a:rPr>
              <a:t>num_epochs</a:t>
            </a:r>
            <a:r>
              <a:rPr lang="en" sz="1200" dirty="0">
                <a:solidFill>
                  <a:srgbClr val="05192D"/>
                </a:solidFill>
                <a:highlight>
                  <a:srgbClr val="F7F7FC"/>
                </a:highlight>
              </a:rPr>
              <a:t>. For each epoch, we loop through the </a:t>
            </a:r>
            <a:r>
              <a:rPr lang="en" sz="1200" dirty="0" err="1">
                <a:solidFill>
                  <a:srgbClr val="05192D"/>
                </a:solidFill>
                <a:highlight>
                  <a:srgbClr val="F7F7FC"/>
                </a:highlight>
              </a:rPr>
              <a:t>dataloader</a:t>
            </a:r>
            <a:r>
              <a:rPr lang="en" sz="1200" dirty="0">
                <a:solidFill>
                  <a:srgbClr val="05192D"/>
                </a:solidFill>
                <a:highlight>
                  <a:srgbClr val="F7F7FC"/>
                </a:highlight>
              </a:rPr>
              <a:t>. Each iteration of the </a:t>
            </a:r>
            <a:r>
              <a:rPr lang="en" sz="1200" dirty="0" err="1">
                <a:solidFill>
                  <a:srgbClr val="05192D"/>
                </a:solidFill>
                <a:highlight>
                  <a:srgbClr val="F7F7FC"/>
                </a:highlight>
              </a:rPr>
              <a:t>dataloader</a:t>
            </a:r>
            <a:r>
              <a:rPr lang="en" sz="1200" dirty="0">
                <a:solidFill>
                  <a:srgbClr val="05192D"/>
                </a:solidFill>
                <a:highlight>
                  <a:srgbClr val="F7F7FC"/>
                </a:highlight>
              </a:rPr>
              <a:t> provides a batch of samples, which we saw earlier. Before the forward pass, we set the gradients to zero using </a:t>
            </a:r>
            <a:r>
              <a:rPr lang="en" sz="1200" dirty="0" err="1">
                <a:solidFill>
                  <a:srgbClr val="05192D"/>
                </a:solidFill>
                <a:highlight>
                  <a:srgbClr val="F7F7FC"/>
                </a:highlight>
              </a:rPr>
              <a:t>optimizer.zero_grad</a:t>
            </a:r>
            <a:r>
              <a:rPr lang="en" sz="1200" dirty="0">
                <a:solidFill>
                  <a:srgbClr val="05192D"/>
                </a:solidFill>
                <a:highlight>
                  <a:srgbClr val="F7F7FC"/>
                </a:highlight>
              </a:rPr>
              <a:t>(), because the optimizer stores gradients from previous steps by default. We get features and targets from each sample of the </a:t>
            </a:r>
            <a:r>
              <a:rPr lang="en" sz="1200" dirty="0" err="1">
                <a:solidFill>
                  <a:srgbClr val="05192D"/>
                </a:solidFill>
                <a:highlight>
                  <a:srgbClr val="F7F7FC"/>
                </a:highlight>
              </a:rPr>
              <a:t>dataloader</a:t>
            </a:r>
            <a:r>
              <a:rPr lang="en" sz="1200" dirty="0">
                <a:solidFill>
                  <a:srgbClr val="05192D"/>
                </a:solidFill>
                <a:highlight>
                  <a:srgbClr val="F7F7FC"/>
                </a:highlight>
              </a:rPr>
              <a:t>. We use the features for the forward pass of the model, and we use the target for the loss calculation. Finally, we use the optimizer to update the parameters of the model.</a:t>
            </a:r>
          </a:p>
          <a:p>
            <a:pPr marL="0" lvl="0" indent="0" algn="l" rtl="0">
              <a:spcBef>
                <a:spcPts val="0"/>
              </a:spcBef>
              <a:spcAft>
                <a:spcPts val="0"/>
              </a:spcAft>
              <a:buNone/>
            </a:pPr>
            <a:endParaRPr lang="en" sz="1200" dirty="0">
              <a:solidFill>
                <a:srgbClr val="05192D"/>
              </a:solidFill>
              <a:highlight>
                <a:srgbClr val="F7F7FC"/>
              </a:highlight>
            </a:endParaRPr>
          </a:p>
          <a:p>
            <a:r>
              <a:rPr lang="en-IE" dirty="0"/>
              <a:t>This slide likely describes the setup we need to do </a:t>
            </a:r>
            <a:r>
              <a:rPr lang="en-IE" b="1" dirty="0"/>
              <a:t>before</a:t>
            </a:r>
            <a:r>
              <a:rPr lang="en-IE" dirty="0"/>
              <a:t> we start iterating in the training loop for our salary model example (or any model). It’s basically summarizing that steps 1-4 from slide 13 have been done, and we’re ready for step 5 (the loop).</a:t>
            </a:r>
          </a:p>
          <a:p>
            <a:br>
              <a:rPr lang="en-IE" dirty="0"/>
            </a:br>
            <a:endParaRPr lang="en-IE" dirty="0"/>
          </a:p>
          <a:p>
            <a:r>
              <a:rPr lang="en-IE" dirty="0"/>
              <a:t>What should be in place:</a:t>
            </a:r>
          </a:p>
          <a:p>
            <a:r>
              <a:rPr lang="en-IE" b="1" dirty="0"/>
              <a:t>Model defined:</a:t>
            </a:r>
            <a:r>
              <a:rPr lang="en-IE" dirty="0"/>
              <a:t> For example, we might have a neural network with, say, an input layer matching our feature count, one hidden layer of some neurons (or more), and an output layer of 1 neuron for salary. Suppose we made a simple one-hidden-layer network initially.</a:t>
            </a:r>
          </a:p>
          <a:p>
            <a:r>
              <a:rPr lang="en-IE" b="1" dirty="0"/>
              <a:t>Loss function chosen:</a:t>
            </a:r>
            <a:r>
              <a:rPr lang="en-IE" dirty="0"/>
              <a:t> We decided on criterion = </a:t>
            </a:r>
            <a:r>
              <a:rPr lang="en-IE" dirty="0" err="1"/>
              <a:t>nn.MSELoss</a:t>
            </a:r>
            <a:r>
              <a:rPr lang="en-IE" dirty="0"/>
              <a:t>().</a:t>
            </a:r>
          </a:p>
          <a:p>
            <a:r>
              <a:rPr lang="en-IE" b="1" dirty="0"/>
              <a:t>Data prepared:</a:t>
            </a:r>
            <a:r>
              <a:rPr lang="en-IE" dirty="0"/>
              <a:t> We have our </a:t>
            </a:r>
            <a:r>
              <a:rPr lang="en-IE" dirty="0" err="1"/>
              <a:t>train_loader</a:t>
            </a:r>
            <a:r>
              <a:rPr lang="en-IE" dirty="0"/>
              <a:t> that provides batches of features (like experience, job title encoded, etc.) and targets (salaries). Perhaps we also have a </a:t>
            </a:r>
            <a:r>
              <a:rPr lang="en-IE" dirty="0" err="1"/>
              <a:t>val_loader</a:t>
            </a:r>
            <a:r>
              <a:rPr lang="en-IE" dirty="0"/>
              <a:t> for validation data.</a:t>
            </a:r>
          </a:p>
          <a:p>
            <a:r>
              <a:rPr lang="en-IE" b="1" dirty="0"/>
              <a:t>Optimizer ready:</a:t>
            </a:r>
            <a:r>
              <a:rPr lang="en-IE" dirty="0"/>
              <a:t> e.g., optimizer = </a:t>
            </a:r>
            <a:r>
              <a:rPr lang="en-IE" dirty="0" err="1"/>
              <a:t>torch.optim.SGD</a:t>
            </a:r>
            <a:r>
              <a:rPr lang="en-IE" dirty="0"/>
              <a:t>(</a:t>
            </a:r>
            <a:r>
              <a:rPr lang="en-IE" dirty="0" err="1"/>
              <a:t>model.parameters</a:t>
            </a:r>
            <a:r>
              <a:rPr lang="en-IE" dirty="0"/>
              <a:t>(), </a:t>
            </a:r>
            <a:r>
              <a:rPr lang="en-IE" dirty="0" err="1"/>
              <a:t>lr</a:t>
            </a:r>
            <a:r>
              <a:rPr lang="en-IE" dirty="0"/>
              <a:t>=0.01) or maybe Adam (since Adam often works well without much tuning). The optimizer knows which parameters to update.</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e4c5c82d9c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e4c5c82d9c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a:t>These images illustrate the concept of </a:t>
            </a:r>
            <a:r>
              <a:rPr lang="en-IE" b="1" dirty="0"/>
              <a:t>activation functions</a:t>
            </a:r>
            <a:r>
              <a:rPr lang="en-IE" dirty="0"/>
              <a:t> in neural networks. Activation functions are mathematical operations that decide if a neuron should activate (“fire”) or stay inactive. The first image illustrates a sigmoid activation function, which takes input values, applies weights, sums them up, adds a bias, and squashes the result into a range between 0 and 1. This mimics decision-making—similar to deciding whether to open an email: if the weighted signals (e.g., sender trust, urgency, relevance) surpass a certain threshold, the email is opened.</a:t>
            </a:r>
          </a:p>
          <a:p>
            <a:br>
              <a:rPr lang="en-IE" dirty="0"/>
            </a:br>
            <a:endParaRPr lang="en-IE" dirty="0"/>
          </a:p>
          <a:p>
            <a:r>
              <a:rPr lang="en-IE" dirty="0"/>
              <a:t>The second image shows a </a:t>
            </a:r>
            <a:r>
              <a:rPr lang="en-IE" b="1" dirty="0"/>
              <a:t>tanh activation function</a:t>
            </a:r>
            <a:r>
              <a:rPr lang="en-IE" dirty="0"/>
              <a:t>, which similarly combines weighted inputs but outputs values between -1 and 1, useful for tasks requiring outputs centred around zero. For instance, consider sentiment analysis on reviews: tanh can classify statements as negative (-1), neutral (0), or positive (+1), effectively capturing the nuanced sentiment range.</a:t>
            </a:r>
          </a:p>
          <a:p>
            <a:endParaRPr lang="en-US" dirty="0"/>
          </a:p>
        </p:txBody>
      </p:sp>
    </p:spTree>
    <p:extLst>
      <p:ext uri="{BB962C8B-B14F-4D97-AF65-F5344CB8AC3E}">
        <p14:creationId xmlns:p14="http://schemas.microsoft.com/office/powerpoint/2010/main" val="3789691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a:t>These images illustrate the concept of </a:t>
            </a:r>
            <a:r>
              <a:rPr lang="en-IE" b="1" dirty="0"/>
              <a:t>activation functions</a:t>
            </a:r>
            <a:r>
              <a:rPr lang="en-IE" dirty="0"/>
              <a:t> in neural networks. Activation functions are mathematical operations that decide if a neuron should activate (“fire”) or stay inactive. The first image illustrates a sigmoid activation function, which takes input values, applies weights, sums them up, adds a bias, and squashes the result into a range between 0 and 1. This mimics decision-making—similar to deciding whether to open an email: if the weighted signals (e.g., sender trust, urgency, relevance) surpass a certain threshold, the email is opened.</a:t>
            </a:r>
          </a:p>
          <a:p>
            <a:br>
              <a:rPr lang="en-IE" dirty="0"/>
            </a:br>
            <a:endParaRPr lang="en-IE" dirty="0"/>
          </a:p>
          <a:p>
            <a:r>
              <a:rPr lang="en-IE" dirty="0"/>
              <a:t>The second image shows a </a:t>
            </a:r>
            <a:r>
              <a:rPr lang="en-IE" b="1" dirty="0"/>
              <a:t>tanh activation function</a:t>
            </a:r>
            <a:r>
              <a:rPr lang="en-IE" dirty="0"/>
              <a:t>, which similarly combines weighted inputs but outputs values between -1 and 1, useful for tasks requiring outputs centred around zero. For instance, consider sentiment analysis on reviews: tanh can classify statements as negative (-1), neutral (0), or positive (+1), effectively capturing the nuanced sentiment range.</a:t>
            </a:r>
          </a:p>
          <a:p>
            <a:endParaRPr lang="en-US" dirty="0"/>
          </a:p>
        </p:txBody>
      </p:sp>
    </p:spTree>
    <p:extLst>
      <p:ext uri="{BB962C8B-B14F-4D97-AF65-F5344CB8AC3E}">
        <p14:creationId xmlns:p14="http://schemas.microsoft.com/office/powerpoint/2010/main" val="545337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3865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e5a7cbc07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e5a7cbc07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We'll begin by understanding some of the limitations of the sigmoid function. Recall that the outputs of the sigmoid are bounded between zero and one, meaning that for any input, the output will be greater than zero and less than one. Unlike the </a:t>
            </a:r>
            <a:r>
              <a:rPr lang="en" sz="1200" dirty="0" err="1">
                <a:solidFill>
                  <a:srgbClr val="05192D"/>
                </a:solidFill>
                <a:highlight>
                  <a:srgbClr val="F7F7FC"/>
                </a:highlight>
              </a:rPr>
              <a:t>softmax</a:t>
            </a:r>
            <a:r>
              <a:rPr lang="en" sz="1200" dirty="0">
                <a:solidFill>
                  <a:srgbClr val="05192D"/>
                </a:solidFill>
                <a:highlight>
                  <a:srgbClr val="F7F7FC"/>
                </a:highlight>
              </a:rPr>
              <a:t> function, it can be used anywhere in the network. When we plot out the derivatives (or gradients) of the sigmoid function in orange, we find that the gradients are always low and approach zero for low and high values of x. This behavior is called saturation. This property of the sigmoid function creates a challenge during backpropagation because each local gradient is a function of the previous gradient. For high and low values of x, the gradient will be so small that it can prevent the weight from changing or updating. This phenomenon is called vanishing gradients and makes training the network challenging. Because each element of the output vector of a </a:t>
            </a:r>
            <a:r>
              <a:rPr lang="en" sz="1200" dirty="0" err="1">
                <a:solidFill>
                  <a:srgbClr val="05192D"/>
                </a:solidFill>
                <a:highlight>
                  <a:srgbClr val="F7F7FC"/>
                </a:highlight>
              </a:rPr>
              <a:t>softmax</a:t>
            </a:r>
            <a:r>
              <a:rPr lang="en" sz="1200" dirty="0">
                <a:solidFill>
                  <a:srgbClr val="05192D"/>
                </a:solidFill>
                <a:highlight>
                  <a:srgbClr val="F7F7FC"/>
                </a:highlight>
              </a:rPr>
              <a:t> activation function is also bounded between zero and one, the </a:t>
            </a:r>
            <a:r>
              <a:rPr lang="en" sz="1200" dirty="0" err="1">
                <a:solidFill>
                  <a:srgbClr val="05192D"/>
                </a:solidFill>
                <a:highlight>
                  <a:srgbClr val="F7F7FC"/>
                </a:highlight>
              </a:rPr>
              <a:t>softmax</a:t>
            </a:r>
            <a:r>
              <a:rPr lang="en" sz="1200" dirty="0">
                <a:solidFill>
                  <a:srgbClr val="05192D"/>
                </a:solidFill>
                <a:highlight>
                  <a:srgbClr val="F7F7FC"/>
                </a:highlight>
              </a:rPr>
              <a:t> also saturates.</a:t>
            </a:r>
          </a:p>
          <a:p>
            <a:pPr marL="0" lvl="0" indent="0" algn="l" rtl="0">
              <a:spcBef>
                <a:spcPts val="0"/>
              </a:spcBef>
              <a:spcAft>
                <a:spcPts val="0"/>
              </a:spcAft>
              <a:buNone/>
            </a:pPr>
            <a:r>
              <a:rPr lang="en-IE" dirty="0"/>
              <a:t>In early neural networks (and even now for certain network parts), the sigmoid function was commonly used as an activation, and the </a:t>
            </a:r>
            <a:r>
              <a:rPr lang="en-IE" dirty="0" err="1"/>
              <a:t>softmax</a:t>
            </a:r>
            <a:r>
              <a:rPr lang="en-IE" dirty="0"/>
              <a:t> function is (and was) used at output layers for multi-class classification. However, using sigmoid (or </a:t>
            </a:r>
            <a:r>
              <a:rPr lang="en-IE" dirty="0" err="1"/>
              <a:t>softmax</a:t>
            </a:r>
            <a:r>
              <a:rPr lang="en-IE" dirty="0"/>
              <a:t>) in hidden layers of deep networks presents some significant problems.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First, recall these functions:</a:t>
            </a:r>
          </a:p>
          <a:p>
            <a:pPr marL="0" lvl="0" indent="0" algn="l" rtl="0">
              <a:spcBef>
                <a:spcPts val="0"/>
              </a:spcBef>
              <a:spcAft>
                <a:spcPts val="0"/>
              </a:spcAft>
              <a:buNone/>
            </a:pPr>
            <a:r>
              <a:rPr lang="en-IE" dirty="0"/>
              <a:t>	•	Sigmoid takes any input x and squashes it to a value between 0 and 1: \sigma(x) = \frac{1}{1 + e^{-x}}. It produces an S-shaped curve: \sigma(0)=0.5, \sigma(x) approaches 1 as x \to +\</a:t>
            </a:r>
            <a:r>
              <a:rPr lang="en-IE" dirty="0" err="1"/>
              <a:t>infty</a:t>
            </a:r>
            <a:r>
              <a:rPr lang="en-IE" dirty="0"/>
              <a:t>, and approaches 0 as x \to -\</a:t>
            </a:r>
            <a:r>
              <a:rPr lang="en-IE" dirty="0" err="1"/>
              <a:t>infty</a:t>
            </a:r>
            <a:r>
              <a:rPr lang="en-IE" dirty="0"/>
              <a:t>.</a:t>
            </a:r>
          </a:p>
          <a:p>
            <a:pPr marL="0" lvl="0" indent="0" algn="l" rtl="0">
              <a:spcBef>
                <a:spcPts val="0"/>
              </a:spcBef>
              <a:spcAft>
                <a:spcPts val="0"/>
              </a:spcAft>
              <a:buNone/>
            </a:pPr>
            <a:r>
              <a:rPr lang="en-IE" dirty="0"/>
              <a:t>	•	</a:t>
            </a:r>
            <a:r>
              <a:rPr lang="en-IE" dirty="0" err="1"/>
              <a:t>Softmax</a:t>
            </a:r>
            <a:r>
              <a:rPr lang="en-IE" dirty="0"/>
              <a:t> takes a vector of values and turns it into a probability distribution that sums to 1. For an input vector z, \text{</a:t>
            </a:r>
            <a:r>
              <a:rPr lang="en-IE" dirty="0" err="1"/>
              <a:t>softmax</a:t>
            </a:r>
            <a:r>
              <a:rPr lang="en-IE" dirty="0"/>
              <a:t>}(z)_</a:t>
            </a:r>
            <a:r>
              <a:rPr lang="en-IE" dirty="0" err="1"/>
              <a:t>i</a:t>
            </a:r>
            <a:r>
              <a:rPr lang="en-IE" dirty="0"/>
              <a:t> = \frac{e^{</a:t>
            </a:r>
            <a:r>
              <a:rPr lang="en-IE" dirty="0" err="1"/>
              <a:t>z_i</a:t>
            </a:r>
            <a:r>
              <a:rPr lang="en-IE" dirty="0"/>
              <a:t>}}{\</a:t>
            </a:r>
            <a:r>
              <a:rPr lang="en-IE" dirty="0" err="1"/>
              <a:t>sum_j</a:t>
            </a:r>
            <a:r>
              <a:rPr lang="en-IE" dirty="0"/>
              <a:t> e^{</a:t>
            </a:r>
            <a:r>
              <a:rPr lang="en-IE" dirty="0" err="1"/>
              <a:t>z_j</a:t>
            </a:r>
            <a:r>
              <a:rPr lang="en-IE" dirty="0"/>
              <a:t>}}. Typically used in the output layer for multi-class classification (e.g., if you have 3 classes, </a:t>
            </a:r>
            <a:r>
              <a:rPr lang="en-IE" dirty="0" err="1"/>
              <a:t>softmax</a:t>
            </a:r>
            <a:r>
              <a:rPr lang="en-IE" dirty="0"/>
              <a:t> gives you 3 probabilities summing to 1).</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Limitations of using these in hidden layers:</a:t>
            </a:r>
          </a:p>
          <a:p>
            <a:pPr marL="0" lvl="0" indent="0" algn="l" rtl="0">
              <a:spcBef>
                <a:spcPts val="0"/>
              </a:spcBef>
              <a:spcAft>
                <a:spcPts val="0"/>
              </a:spcAft>
              <a:buNone/>
            </a:pPr>
            <a:r>
              <a:rPr lang="en-IE" dirty="0"/>
              <a:t>	1.	Vanishing Gradients with Sigmoid: Sigmoid saturates at the high and low ends. When the input to a sigmoid neuron is very large positive, the output is near 1 and the gradient (derivative) is near 0. Likewise, if input is very large negative, output ~0 and gradient ~0. Only in the middle range (around input 0) does sigmoid have a sizable gradient. In a deep network with many layers of </a:t>
            </a:r>
            <a:r>
              <a:rPr lang="en-IE" dirty="0" err="1"/>
              <a:t>sigmoids</a:t>
            </a:r>
            <a:r>
              <a:rPr lang="en-IE" dirty="0"/>
              <a:t>, what often happens is the outputs of neurons tend to be in the saturated extremes (especially if weights aren’t tiny), so the gradients through those neurons become very small. As you backpropagate from the output towards the input, these small gradients multiply together (chain rule). If each layer gives a factor &lt; 1, by the time you reach early layers, the gradient is practically zero. This is known as the vanishing gradient problem. It means the early (lower) layers in the network learn incredibly slowly because the feedback (gradient) they get is minuscule. Historically, this made training deep networks with many sigmoid layers extremely difficult – essentially, deeper than 2-3 hidden layers and the network would hardly improve because the lower layers never got meaningful gradient signal.</a:t>
            </a:r>
          </a:p>
          <a:p>
            <a:pPr marL="0" lvl="0" indent="0" algn="l" rtl="0">
              <a:spcBef>
                <a:spcPts val="0"/>
              </a:spcBef>
              <a:spcAft>
                <a:spcPts val="0"/>
              </a:spcAft>
              <a:buNone/>
            </a:pPr>
            <a:r>
              <a:rPr lang="en-IE" dirty="0"/>
              <a:t>	2.	Non-zero-</a:t>
            </a:r>
            <a:r>
              <a:rPr lang="en-IE" dirty="0" err="1"/>
              <a:t>centered</a:t>
            </a:r>
            <a:r>
              <a:rPr lang="en-IE" dirty="0"/>
              <a:t> Output (Sigmoid): Sigmoid outputs are between 0 and 1, always positive. This means that the activations in hidden layers are not zero-</a:t>
            </a:r>
            <a:r>
              <a:rPr lang="en-IE" dirty="0" err="1"/>
              <a:t>centered</a:t>
            </a:r>
            <a:r>
              <a:rPr lang="en-IE" dirty="0"/>
              <a:t>; a typical sigmoid neuron might output, say, 0.7 on average (depending on biases). Why is this an issue? Because if, for example, all outputs of a layer are positive, then the gradients for the weights in the previous layer (which depend on those outputs) will be either all positive or all negative (before considering the error term). This can lead to inefficient zig-zagging updates of weights. Ideally, we want some outputs to be positive, some negative, so that weight updates can go in either direction more naturally. This isn’t as severe a problem as vanishing gradients, but it does slow convergence. (For comparison, the tanh function outputs between -1 and 1, so it’s zero-</a:t>
            </a:r>
            <a:r>
              <a:rPr lang="en-IE" dirty="0" err="1"/>
              <a:t>centered</a:t>
            </a:r>
            <a:r>
              <a:rPr lang="en-IE" dirty="0"/>
              <a:t>; tanh was often preferred over sigmoid for hidden layers for this reason, but tanh still has the saturation issue causing vanishing gradients.)</a:t>
            </a:r>
          </a:p>
          <a:p>
            <a:pPr marL="0" lvl="0" indent="0" algn="l" rtl="0">
              <a:spcBef>
                <a:spcPts val="0"/>
              </a:spcBef>
              <a:spcAft>
                <a:spcPts val="0"/>
              </a:spcAft>
              <a:buNone/>
            </a:pPr>
            <a:r>
              <a:rPr lang="en-IE" dirty="0"/>
              <a:t>	3.	</a:t>
            </a:r>
            <a:r>
              <a:rPr lang="en-IE" dirty="0" err="1"/>
              <a:t>Softmax</a:t>
            </a:r>
            <a:r>
              <a:rPr lang="en-IE" dirty="0"/>
              <a:t> in Hidden Layers – Not Used: We typically do not use </a:t>
            </a:r>
            <a:r>
              <a:rPr lang="en-IE" dirty="0" err="1"/>
              <a:t>softmax</a:t>
            </a:r>
            <a:r>
              <a:rPr lang="en-IE" dirty="0"/>
              <a:t> for hidden layers at all; it’s almost exclusively for output layer to produce probabilities. If one tried to use </a:t>
            </a:r>
            <a:r>
              <a:rPr lang="en-IE" dirty="0" err="1"/>
              <a:t>softmax</a:t>
            </a:r>
            <a:r>
              <a:rPr lang="en-IE" dirty="0"/>
              <a:t> in a hidden layer (which would force that layer’s outputs to sum to 1 and be positive), you’d have a similar issue: many outputs would be near 0 except one near 1 (especially if one component of the input is larger), causing most gradients to be tiny. Also, it’s a constraint the network doesn’t need in hidden layers – there’s no reason hidden neurons’ outputs must form a probability distribution. So, we keep </a:t>
            </a:r>
            <a:r>
              <a:rPr lang="en-IE" dirty="0" err="1"/>
              <a:t>softmax</a:t>
            </a:r>
            <a:r>
              <a:rPr lang="en-IE" dirty="0"/>
              <a:t> for the end. The limitation to mention: </a:t>
            </a:r>
            <a:r>
              <a:rPr lang="en-IE" dirty="0" err="1"/>
              <a:t>softmax</a:t>
            </a:r>
            <a:r>
              <a:rPr lang="en-IE" dirty="0"/>
              <a:t>, like sigmoid, can saturate; e.g., if one class logit is much higher than others, the </a:t>
            </a:r>
            <a:r>
              <a:rPr lang="en-IE" dirty="0" err="1"/>
              <a:t>softmax</a:t>
            </a:r>
            <a:r>
              <a:rPr lang="en-IE" dirty="0"/>
              <a:t> output for that class ~1 and others ~0, and the gradient for those near-0 outputs is very small. But again, this is mainly relevant at the output, and we can manage that.</a:t>
            </a:r>
          </a:p>
          <a:p>
            <a:pPr marL="0" lvl="0" indent="0" algn="l" rtl="0">
              <a:spcBef>
                <a:spcPts val="0"/>
              </a:spcBef>
              <a:spcAft>
                <a:spcPts val="0"/>
              </a:spcAft>
              <a:buNone/>
            </a:pPr>
            <a:r>
              <a:rPr lang="en-IE" dirty="0"/>
              <a:t>	4.	Computational Expense: Sigmoid (and </a:t>
            </a:r>
            <a:r>
              <a:rPr lang="en-IE" dirty="0" err="1"/>
              <a:t>softmax</a:t>
            </a:r>
            <a:r>
              <a:rPr lang="en-IE" dirty="0"/>
              <a:t>) involve exponentials. This is usually fine, but it’s a bit more work than simpler operations like addition and comparison. In a huge network, avoiding unnecessary exponentials can save time. More importantly, exponentials can cause numerical issues if the input is very large or very small (overflow/underflow), whereas simpler functions like ReLU don’t have that problem.</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 bottom line is: When you stack many layers with sigmoid activations, the learning tends to stall because the gradients become extremely small in earlier layers (vanishing gradient). This was observed in the ’90s and 2000s – people had trouble training neural nets with, say, 5 or 10 hidden layers using </a:t>
            </a:r>
            <a:r>
              <a:rPr lang="en-IE" dirty="0" err="1"/>
              <a:t>sigmoids</a:t>
            </a:r>
            <a:r>
              <a:rPr lang="en-IE" dirty="0"/>
              <a:t> or tanh; they just didn’t improve much after a certain point.</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For example, if each sigmoid layer on average multiplies gradient by, say, 0.2 (just an illustrative number from its slope), after 5 layers the gradient is 0.2^5 = 0.00032 of what it was – essentially vanished.</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So, we needed a different activation that doesn’t cause such heavy gradient decay. That leads us to ReLU, which addresses these issues.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e5a7cbc07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e5a7cbc07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Let's discover a new activation function, the rectified linear unit or ReLU. The ReLU function outputs the maximum between its input and zero, as shown by the graph. For positive inputs, the output of the function is equal to the input. For strictly negative outputs, the output of the function is equal to zero. This function does not have an upper bound and the gradients do not converge to zero for high values of x, which overcomes the vanishing gradients problem. In </a:t>
            </a:r>
            <a:r>
              <a:rPr lang="en" sz="1200" dirty="0" err="1">
                <a:solidFill>
                  <a:srgbClr val="05192D"/>
                </a:solidFill>
                <a:highlight>
                  <a:srgbClr val="F7F7FC"/>
                </a:highlight>
              </a:rPr>
              <a:t>PyTorch</a:t>
            </a:r>
            <a:r>
              <a:rPr lang="en" sz="1200" dirty="0">
                <a:solidFill>
                  <a:srgbClr val="05192D"/>
                </a:solidFill>
                <a:highlight>
                  <a:srgbClr val="F7F7FC"/>
                </a:highlight>
              </a:rPr>
              <a:t>, the ReLU function may be called using the </a:t>
            </a:r>
            <a:r>
              <a:rPr lang="en" sz="1200" dirty="0" err="1">
                <a:solidFill>
                  <a:srgbClr val="05192D"/>
                </a:solidFill>
                <a:highlight>
                  <a:srgbClr val="F7F7FC"/>
                </a:highlight>
              </a:rPr>
              <a:t>nn</a:t>
            </a:r>
            <a:r>
              <a:rPr lang="en" sz="1200" dirty="0">
                <a:solidFill>
                  <a:srgbClr val="05192D"/>
                </a:solidFill>
                <a:highlight>
                  <a:srgbClr val="F7F7FC"/>
                </a:highlight>
              </a:rPr>
              <a:t> module as shown. ReLU is a good default choice of activation for many deep learning problems.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Enter </a:t>
            </a:r>
            <a:r>
              <a:rPr lang="en-IE" b="1" dirty="0"/>
              <a:t>ReLU (Rectified Linear Unit)</a:t>
            </a:r>
            <a:r>
              <a:rPr lang="en-IE" dirty="0"/>
              <a:t> – a game-changing activation function for deep networks. ReLU is very simple:</a:t>
            </a:r>
          </a:p>
          <a:p>
            <a:r>
              <a:rPr lang="en-IE" dirty="0"/>
              <a:t>Now, why is ReLU awesome for deep nets?</a:t>
            </a:r>
          </a:p>
          <a:p>
            <a:r>
              <a:rPr lang="en-IE" b="1" dirty="0"/>
              <a:t>Non-linearity:</a:t>
            </a:r>
            <a:r>
              <a:rPr lang="en-IE" dirty="0"/>
              <a:t> First, ReLU is indeed non-linear (because of that corner at 0). It may look piecewise linear, but that’s fine – the key is it’s not a pure linear function overall, so stacking </a:t>
            </a:r>
            <a:r>
              <a:rPr lang="en-IE" dirty="0" err="1"/>
              <a:t>ReLUs</a:t>
            </a:r>
            <a:r>
              <a:rPr lang="en-IE" dirty="0"/>
              <a:t> can produce non-linear effects. So it keeps the ability of networks to learn complex mappings (a network of only linear activations would collapse into an equivalent single-layer linear model, which is not what we want).</a:t>
            </a:r>
          </a:p>
          <a:p>
            <a:r>
              <a:rPr lang="en-IE" b="1" dirty="0"/>
              <a:t>No saturation for positive inputs:</a:t>
            </a:r>
            <a:r>
              <a:rPr lang="en-IE" dirty="0"/>
              <a:t> For x&gt;0, ReLU’s derivative is 1. That means if a neuron’s output is, say, 10, the gradient through that neuron (if it’s in the positive region) is not small – it’s full strength (multiplied by 1). It does </a:t>
            </a:r>
            <a:r>
              <a:rPr lang="en-IE" b="1" dirty="0"/>
              <a:t>not shrink</a:t>
            </a:r>
            <a:r>
              <a:rPr lang="en-IE" dirty="0"/>
              <a:t> the gradient at all on the positive side. Compare that to sigmoid, where an output of 0.999 has a tiny gradient. With ReLU, large outputs don’t kill the gradient. So deep networks can sustain gradients through many layers if those neurons are active (output &gt; 0). This largely solves the vanishing gradient problem within the active regions of the network.</a:t>
            </a:r>
          </a:p>
          <a:p>
            <a:r>
              <a:rPr lang="en-IE" b="1" dirty="0"/>
              <a:t>Sparsity (outputs can be zero):</a:t>
            </a:r>
            <a:r>
              <a:rPr lang="en-IE" dirty="0"/>
              <a:t> For x&lt;0, ReLU outputs 0. This means neurons can effectively turn off. In a given layer, some neurons will output 0 (if they get negative summed input) and others will output some positive value. This makes the network’s representations </a:t>
            </a:r>
            <a:r>
              <a:rPr lang="en-IE" b="1" dirty="0"/>
              <a:t>sparse</a:t>
            </a:r>
            <a:r>
              <a:rPr lang="en-IE" dirty="0"/>
              <a:t> – which can be beneficial. Only a subset of neurons are active for any given input. Sparse representations are easier to compute with (multiplying by 0 is cheap) and can help reduce interferences between features (one neuron being off means it’s not contributing to errors or interactions). Also, conceptually, it’s nice that a neuron can “specialize” – it either fires (for relevant patterns) or stays silent for others.</a:t>
            </a:r>
          </a:p>
          <a:p>
            <a:r>
              <a:rPr lang="en-IE" b="1" dirty="0"/>
              <a:t>Efficiency:</a:t>
            </a:r>
            <a:r>
              <a:rPr lang="en-IE" dirty="0"/>
              <a:t> Computing ReLU is very fast – just a comparison and possibly setting to zero. No exponentials, no divisions. This makes your network run faster. Also, the gradient is super simple (1 or 0 depending on the sign of input).</a:t>
            </a:r>
          </a:p>
          <a:p>
            <a:r>
              <a:rPr lang="en-IE" b="1" dirty="0"/>
              <a:t>Better gradient flow:</a:t>
            </a:r>
            <a:r>
              <a:rPr lang="en-IE" dirty="0"/>
              <a:t> In backprop, when a ReLU is active (input &gt; 0), it passes the gradient back unchanged (multiplied by 1). When it’s inactive (input &lt; 0), it passes no gradient back (multiplied by 0). So for an active path through a deep network (neurons all active), the gradient doesn’t diminish through those layers at all! It can still diminish due to other factors (like weight initialization scale, etc.), but not because of the activation function. For paths that go through an inactive neuron, gradient stops – which might sound bad, but actually those are the paths where that neuron wasn’t contributing anyway. It does mean a ReLU neuron that’s off will not learn from that particular example (because gradient is blocked). But it can still learn from other examples where it’s on.</a:t>
            </a: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e5a7cbc07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e5a7cbc07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The leaky ReLU is a variation of the ReLU function. For positive inputs, it behaves similarly to the ReLU function. For negative inputs, however, it multiplies them by a small coefficient (defaulted to </a:t>
            </a:r>
            <a:r>
              <a:rPr lang="en" sz="1200" dirty="0" err="1">
                <a:solidFill>
                  <a:srgbClr val="05192D"/>
                </a:solidFill>
                <a:highlight>
                  <a:srgbClr val="F7F7FC"/>
                </a:highlight>
              </a:rPr>
              <a:t>zero.zero</a:t>
            </a:r>
            <a:r>
              <a:rPr lang="en" sz="1200" dirty="0">
                <a:solidFill>
                  <a:srgbClr val="05192D"/>
                </a:solidFill>
                <a:highlight>
                  <a:srgbClr val="F7F7FC"/>
                </a:highlight>
              </a:rPr>
              <a:t>-one in </a:t>
            </a:r>
            <a:r>
              <a:rPr lang="en" sz="1200" dirty="0" err="1">
                <a:solidFill>
                  <a:srgbClr val="05192D"/>
                </a:solidFill>
                <a:highlight>
                  <a:srgbClr val="F7F7FC"/>
                </a:highlight>
              </a:rPr>
              <a:t>PyTorch</a:t>
            </a:r>
            <a:r>
              <a:rPr lang="en" sz="1200" dirty="0">
                <a:solidFill>
                  <a:srgbClr val="05192D"/>
                </a:solidFill>
                <a:highlight>
                  <a:srgbClr val="F7F7FC"/>
                </a:highlight>
              </a:rPr>
              <a:t>). By doing this, the leaky ReLU function has non-null gradients for negative inputs. In </a:t>
            </a:r>
            <a:r>
              <a:rPr lang="en" sz="1200" dirty="0" err="1">
                <a:solidFill>
                  <a:srgbClr val="05192D"/>
                </a:solidFill>
                <a:highlight>
                  <a:srgbClr val="F7F7FC"/>
                </a:highlight>
              </a:rPr>
              <a:t>PyTorch</a:t>
            </a:r>
            <a:r>
              <a:rPr lang="en" sz="1200" dirty="0">
                <a:solidFill>
                  <a:srgbClr val="05192D"/>
                </a:solidFill>
                <a:highlight>
                  <a:srgbClr val="F7F7FC"/>
                </a:highlight>
              </a:rPr>
              <a:t>, the leaky ReLU function is called using the </a:t>
            </a:r>
            <a:r>
              <a:rPr lang="en" sz="1200" dirty="0" err="1">
                <a:solidFill>
                  <a:srgbClr val="05192D"/>
                </a:solidFill>
                <a:highlight>
                  <a:srgbClr val="F7F7FC"/>
                </a:highlight>
              </a:rPr>
              <a:t>nn</a:t>
            </a:r>
            <a:r>
              <a:rPr lang="en" sz="1200" dirty="0">
                <a:solidFill>
                  <a:srgbClr val="05192D"/>
                </a:solidFill>
                <a:highlight>
                  <a:srgbClr val="F7F7FC"/>
                </a:highlight>
              </a:rPr>
              <a:t> module as well. The </a:t>
            </a:r>
            <a:r>
              <a:rPr lang="en" sz="1200" dirty="0" err="1">
                <a:solidFill>
                  <a:srgbClr val="05192D"/>
                </a:solidFill>
                <a:highlight>
                  <a:srgbClr val="F7F7FC"/>
                </a:highlight>
              </a:rPr>
              <a:t>negative_slope</a:t>
            </a:r>
            <a:r>
              <a:rPr lang="en" sz="1200" dirty="0">
                <a:solidFill>
                  <a:srgbClr val="05192D"/>
                </a:solidFill>
                <a:highlight>
                  <a:srgbClr val="F7F7FC"/>
                </a:highlight>
              </a:rPr>
              <a:t> parameter indicates the coefficient by which negative inputs are multiplied.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E" dirty="0"/>
              <a:t>As mentioned, a potential problem with standard ReLU is that if a neuron’s input is always negative, it outputs 0 always and doesn’t get gradient to change that – it can “die.” </a:t>
            </a:r>
            <a:r>
              <a:rPr lang="en-IE" b="1" dirty="0"/>
              <a:t>Leaky ReLU</a:t>
            </a:r>
            <a:r>
              <a:rPr lang="en-IE" dirty="0"/>
              <a:t> is a small tweak to ReLU to prevent completely zero gradients for negative inputs.</a:t>
            </a:r>
          </a:p>
          <a:p>
            <a:br>
              <a:rPr lang="en-IE" dirty="0"/>
            </a:br>
            <a:endParaRPr lang="en-IE" dirty="0"/>
          </a:p>
          <a:p>
            <a:r>
              <a:rPr lang="en-IE" dirty="0"/>
              <a:t>Benefits of Leaky ReLU:</a:t>
            </a:r>
          </a:p>
          <a:p>
            <a:r>
              <a:rPr lang="en-IE" b="1" dirty="0"/>
              <a:t>Prevents full death:</a:t>
            </a:r>
            <a:r>
              <a:rPr lang="en-IE" dirty="0"/>
              <a:t> Because even if a neuron is in the “off” regime for inputs, it still outputs a small value and thus has a non-zero gradient (\alpha) passing back. This means its weights can still get adjusted a bit, potentially moving it out of the off region for some future inputs. So a neuron won’t completely get stuck; it can recover if circumstances change.</a:t>
            </a:r>
          </a:p>
          <a:p>
            <a:r>
              <a:rPr lang="en-IE" b="1" dirty="0"/>
              <a:t>Keeps good stuff:</a:t>
            </a:r>
            <a:r>
              <a:rPr lang="en-IE" dirty="0"/>
              <a:t> It’s still mostly like ReLU for positive (so retains that advantage), and if \alpha is small, for negative it’s almost flat but not quite. This minimal leakage typically doesn’t hurt performance and might help with stability.</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E" dirty="0"/>
              <a:t>A cost function in machine learning quantifies how far off a model’s prediction is from the actual value. The diagram illustrates a neural network (left) making a prediction, then asking the cost function (right) to measure how accurate it was. The cost function calculates the difference (error) between the prediction y’ and the true value y. For instance, if a model predicts house prices and guesses €180,000 when the actual price is €200,000, the cost function identifies a €20,000 error, </a:t>
            </a:r>
            <a:r>
              <a:rPr lang="en-IE" dirty="0" err="1"/>
              <a:t>signaling</a:t>
            </a:r>
            <a:r>
              <a:rPr lang="en-IE" dirty="0"/>
              <a:t> the model to adjust its parameters and reduce errors in future predictions.</a:t>
            </a:r>
          </a:p>
          <a:p>
            <a:r>
              <a:rPr lang="en-IE" sz="1100" b="0" i="0" u="none" strike="noStrike" cap="none" dirty="0">
                <a:solidFill>
                  <a:srgbClr val="000000"/>
                </a:solidFill>
                <a:effectLst/>
                <a:latin typeface="Arial"/>
                <a:ea typeface="Arial"/>
                <a:cs typeface="Arial"/>
                <a:sym typeface="Arial"/>
              </a:rPr>
              <a:t>During the training phase, the model assumes the initial weights randomly and tries to make a prediction on training data. But how will the model get to know how much “far” it was from the prediction? It definitely needs this information so that it can adjust the weight accordingly (using gradient descent) in the next iteration on training data.</a:t>
            </a:r>
          </a:p>
          <a:p>
            <a:r>
              <a:rPr lang="en-IE" sz="1100" b="0" i="0" u="none" strike="noStrike" cap="none" dirty="0">
                <a:solidFill>
                  <a:srgbClr val="000000"/>
                </a:solidFill>
                <a:effectLst/>
                <a:latin typeface="Arial"/>
                <a:ea typeface="Arial"/>
                <a:cs typeface="Arial"/>
                <a:sym typeface="Arial"/>
              </a:rPr>
              <a:t>This is where cost function comes into the picture. Cost function is a function that takes both predicted outputs by the model and actual outputs and calculates how much wrong the model was in its prediction.</a:t>
            </a:r>
          </a:p>
          <a:p>
            <a:r>
              <a:rPr lang="en-IE" sz="1100" b="0" i="0" u="none" strike="noStrike" cap="none" dirty="0">
                <a:solidFill>
                  <a:srgbClr val="000000"/>
                </a:solidFill>
                <a:effectLst/>
                <a:latin typeface="Arial"/>
                <a:ea typeface="Arial"/>
                <a:cs typeface="Arial"/>
                <a:sym typeface="Arial"/>
              </a:rPr>
              <a:t>Now with this quantifiable information from cost function, the model tries to adjust it’s weight for the next iteration on training data so that the error given by cost function gets further reduced. The goal of the training phase is to come up with weights that minimize this error in each iteration to the point where it can’t be reduced further. </a:t>
            </a:r>
            <a:r>
              <a:rPr lang="en-IE" sz="1100" b="0" i="0" u="none" strike="noStrike" cap="none">
                <a:solidFill>
                  <a:srgbClr val="000000"/>
                </a:solidFill>
                <a:effectLst/>
                <a:latin typeface="Arial"/>
                <a:ea typeface="Arial"/>
                <a:cs typeface="Arial"/>
                <a:sym typeface="Arial"/>
              </a:rPr>
              <a:t>This is essentially an optimization problem.</a:t>
            </a:r>
            <a:endParaRPr lang="en-IE"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E" dirty="0"/>
              <a:t>This animated illustration explains the concept of a </a:t>
            </a:r>
            <a:r>
              <a:rPr lang="en-IE" b="1" dirty="0"/>
              <a:t>cost function</a:t>
            </a:r>
            <a:r>
              <a:rPr lang="en-IE" dirty="0"/>
              <a:t> clearly. A neural network model (left) makes a prediction (here, predicting 50), and sends it to the cost function (right). The cost function then measures how accurate this prediction was by comparing it to the actual value (200 in this example), calculating the difference or error (150 here). The model receives this feedback, adjusts its internal parameters, and attempts again in subsequent epochs. Over multiple iterations (epochs), the cost function continuously evaluates predictions, helping the model learn by reducing this error. Essentially, the cost function acts like a teacher correcting a student, providing feedback on errors so the model improves and eventually achieves accurate predictions.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4143133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e5a7cbc074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5a7cbc07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Rectified Linear Unit (ReLU) is one of the most commonly used activation functions in neural networks, and there are several reasons for its popularity:</a:t>
            </a:r>
            <a:endParaRPr sz="1150">
              <a:solidFill>
                <a:srgbClr val="282829"/>
              </a:solidFill>
              <a:highlight>
                <a:srgbClr val="FFFFFF"/>
              </a:highlight>
              <a:latin typeface="Roboto"/>
              <a:ea typeface="Roboto"/>
              <a:cs typeface="Roboto"/>
              <a:sym typeface="Roboto"/>
            </a:endParaRPr>
          </a:p>
          <a:p>
            <a:pPr marL="749300" marR="279400" lvl="0" indent="-301625" algn="l" rtl="0">
              <a:lnSpc>
                <a:spcPct val="115000"/>
              </a:lnSpc>
              <a:spcBef>
                <a:spcPts val="1100"/>
              </a:spcBef>
              <a:spcAft>
                <a:spcPts val="0"/>
              </a:spcAft>
              <a:buClr>
                <a:srgbClr val="282829"/>
              </a:buClr>
              <a:buSzPts val="1150"/>
              <a:buFont typeface="Roboto"/>
              <a:buAutoNum type="arabicPeriod"/>
            </a:pPr>
            <a:r>
              <a:rPr lang="en" sz="1150" b="1">
                <a:solidFill>
                  <a:srgbClr val="282829"/>
                </a:solidFill>
                <a:highlight>
                  <a:srgbClr val="FFFFFF"/>
                </a:highlight>
                <a:latin typeface="Roboto"/>
                <a:ea typeface="Roboto"/>
                <a:cs typeface="Roboto"/>
                <a:sym typeface="Roboto"/>
              </a:rPr>
              <a:t>Simplicity</a:t>
            </a:r>
            <a:r>
              <a:rPr lang="en" sz="1150">
                <a:solidFill>
                  <a:srgbClr val="282829"/>
                </a:solidFill>
                <a:highlight>
                  <a:srgbClr val="FFFFFF"/>
                </a:highlight>
                <a:latin typeface="Roboto"/>
                <a:ea typeface="Roboto"/>
                <a:cs typeface="Roboto"/>
                <a:sym typeface="Roboto"/>
              </a:rPr>
              <a:t>: ReLU is a simple function defined as 40 f(x) = \max(0, x) 41. It is computationally efficient to compute and does not involve complex mathematical operations like sigmoid or tanh functions.</a:t>
            </a:r>
            <a:endParaRPr sz="1150">
              <a:solidFill>
                <a:srgbClr val="282829"/>
              </a:solidFill>
              <a:highlight>
                <a:srgbClr val="FFFFFF"/>
              </a:highlight>
              <a:latin typeface="Roboto"/>
              <a:ea typeface="Roboto"/>
              <a:cs typeface="Roboto"/>
              <a:sym typeface="Roboto"/>
            </a:endParaRPr>
          </a:p>
          <a:p>
            <a:pPr marL="749300" marR="279400" lvl="0" indent="-301625" algn="l" rtl="0">
              <a:lnSpc>
                <a:spcPct val="115000"/>
              </a:lnSpc>
              <a:spcBef>
                <a:spcPts val="0"/>
              </a:spcBef>
              <a:spcAft>
                <a:spcPts val="0"/>
              </a:spcAft>
              <a:buClr>
                <a:srgbClr val="282829"/>
              </a:buClr>
              <a:buSzPts val="1150"/>
              <a:buFont typeface="Roboto"/>
              <a:buAutoNum type="arabicPeriod"/>
            </a:pPr>
            <a:r>
              <a:rPr lang="en" sz="1150" b="1">
                <a:solidFill>
                  <a:srgbClr val="282829"/>
                </a:solidFill>
                <a:highlight>
                  <a:srgbClr val="FFFFFF"/>
                </a:highlight>
                <a:latin typeface="Roboto"/>
                <a:ea typeface="Roboto"/>
                <a:cs typeface="Roboto"/>
                <a:sym typeface="Roboto"/>
              </a:rPr>
              <a:t>Non-linearity</a:t>
            </a:r>
            <a:r>
              <a:rPr lang="en" sz="1150">
                <a:solidFill>
                  <a:srgbClr val="282829"/>
                </a:solidFill>
                <a:highlight>
                  <a:srgbClr val="FFFFFF"/>
                </a:highlight>
                <a:latin typeface="Roboto"/>
                <a:ea typeface="Roboto"/>
                <a:cs typeface="Roboto"/>
                <a:sym typeface="Roboto"/>
              </a:rPr>
              <a:t>: ReLU introduces non-linearity to the network, allowing it to learn complex patterns and relationships in the data. This is crucial for the network to approximate non-linear functions effectively.</a:t>
            </a:r>
            <a:endParaRPr sz="1150">
              <a:solidFill>
                <a:srgbClr val="282829"/>
              </a:solidFill>
              <a:highlight>
                <a:srgbClr val="FFFFFF"/>
              </a:highlight>
              <a:latin typeface="Roboto"/>
              <a:ea typeface="Roboto"/>
              <a:cs typeface="Roboto"/>
              <a:sym typeface="Roboto"/>
            </a:endParaRPr>
          </a:p>
          <a:p>
            <a:pPr marL="749300" marR="279400" lvl="0" indent="-301625" algn="l" rtl="0">
              <a:lnSpc>
                <a:spcPct val="115000"/>
              </a:lnSpc>
              <a:spcBef>
                <a:spcPts val="0"/>
              </a:spcBef>
              <a:spcAft>
                <a:spcPts val="0"/>
              </a:spcAft>
              <a:buClr>
                <a:srgbClr val="282829"/>
              </a:buClr>
              <a:buSzPts val="1150"/>
              <a:buFont typeface="Roboto"/>
              <a:buAutoNum type="arabicPeriod"/>
            </a:pPr>
            <a:r>
              <a:rPr lang="en" sz="1150" b="1">
                <a:solidFill>
                  <a:srgbClr val="282829"/>
                </a:solidFill>
                <a:highlight>
                  <a:srgbClr val="FFFFFF"/>
                </a:highlight>
                <a:latin typeface="Roboto"/>
                <a:ea typeface="Roboto"/>
                <a:cs typeface="Roboto"/>
                <a:sym typeface="Roboto"/>
              </a:rPr>
              <a:t>Sparsity</a:t>
            </a:r>
            <a:r>
              <a:rPr lang="en" sz="1150">
                <a:solidFill>
                  <a:srgbClr val="282829"/>
                </a:solidFill>
                <a:highlight>
                  <a:srgbClr val="FFFFFF"/>
                </a:highlight>
                <a:latin typeface="Roboto"/>
                <a:ea typeface="Roboto"/>
                <a:cs typeface="Roboto"/>
                <a:sym typeface="Roboto"/>
              </a:rPr>
              <a:t>: ReLU leads to sparse representations in the network, where many of the neurons output zero. Sparse representations can speed up training and reduce the likelihood of overfitting by introducing regularization effects.</a:t>
            </a:r>
            <a:endParaRPr sz="1150">
              <a:solidFill>
                <a:srgbClr val="282829"/>
              </a:solidFill>
              <a:highlight>
                <a:srgbClr val="FFFFFF"/>
              </a:highlight>
              <a:latin typeface="Roboto"/>
              <a:ea typeface="Roboto"/>
              <a:cs typeface="Roboto"/>
              <a:sym typeface="Roboto"/>
            </a:endParaRPr>
          </a:p>
          <a:p>
            <a:pPr marL="749300" marR="279400" lvl="0" indent="-301625" algn="l" rtl="0">
              <a:lnSpc>
                <a:spcPct val="115000"/>
              </a:lnSpc>
              <a:spcBef>
                <a:spcPts val="0"/>
              </a:spcBef>
              <a:spcAft>
                <a:spcPts val="0"/>
              </a:spcAft>
              <a:buClr>
                <a:srgbClr val="282829"/>
              </a:buClr>
              <a:buSzPts val="1150"/>
              <a:buFont typeface="Roboto"/>
              <a:buAutoNum type="arabicPeriod"/>
            </a:pPr>
            <a:r>
              <a:rPr lang="en" sz="1150" b="1">
                <a:solidFill>
                  <a:srgbClr val="282829"/>
                </a:solidFill>
                <a:highlight>
                  <a:srgbClr val="FFFFFF"/>
                </a:highlight>
                <a:latin typeface="Roboto"/>
                <a:ea typeface="Roboto"/>
                <a:cs typeface="Roboto"/>
                <a:sym typeface="Roboto"/>
              </a:rPr>
              <a:t>Avoiding vanishing gradient</a:t>
            </a:r>
            <a:r>
              <a:rPr lang="en" sz="1150">
                <a:solidFill>
                  <a:srgbClr val="282829"/>
                </a:solidFill>
                <a:highlight>
                  <a:srgbClr val="FFFFFF"/>
                </a:highlight>
                <a:latin typeface="Roboto"/>
                <a:ea typeface="Roboto"/>
                <a:cs typeface="Roboto"/>
                <a:sym typeface="Roboto"/>
              </a:rPr>
              <a:t>: Unlike sigmoid and tanh functions that saturate in the extreme regions of their input space, ReLU does not saturate in the positive region. This helps in mitigating the vanishing gradient problem during backpropagation, enabling faster convergence and better learning in deep neural networks.</a:t>
            </a:r>
            <a:endParaRPr sz="1150">
              <a:solidFill>
                <a:srgbClr val="282829"/>
              </a:solidFill>
              <a:highlight>
                <a:srgbClr val="FFFFFF"/>
              </a:highlight>
              <a:latin typeface="Roboto"/>
              <a:ea typeface="Roboto"/>
              <a:cs typeface="Roboto"/>
              <a:sym typeface="Roboto"/>
            </a:endParaRPr>
          </a:p>
          <a:p>
            <a:pPr marL="749300" marR="279400" lvl="0" indent="-301625" algn="l" rtl="0">
              <a:lnSpc>
                <a:spcPct val="115000"/>
              </a:lnSpc>
              <a:spcBef>
                <a:spcPts val="0"/>
              </a:spcBef>
              <a:spcAft>
                <a:spcPts val="0"/>
              </a:spcAft>
              <a:buClr>
                <a:srgbClr val="282829"/>
              </a:buClr>
              <a:buSzPts val="1150"/>
              <a:buFont typeface="Roboto"/>
              <a:buAutoNum type="arabicPeriod"/>
            </a:pPr>
            <a:r>
              <a:rPr lang="en" sz="1150" b="1">
                <a:solidFill>
                  <a:srgbClr val="282829"/>
                </a:solidFill>
                <a:highlight>
                  <a:srgbClr val="FFFFFF"/>
                </a:highlight>
                <a:latin typeface="Roboto"/>
                <a:ea typeface="Roboto"/>
                <a:cs typeface="Roboto"/>
                <a:sym typeface="Roboto"/>
              </a:rPr>
              <a:t>Empirical success</a:t>
            </a:r>
            <a:r>
              <a:rPr lang="en" sz="1150">
                <a:solidFill>
                  <a:srgbClr val="282829"/>
                </a:solidFill>
                <a:highlight>
                  <a:srgbClr val="FFFFFF"/>
                </a:highlight>
                <a:latin typeface="Roboto"/>
                <a:ea typeface="Roboto"/>
                <a:cs typeface="Roboto"/>
                <a:sym typeface="Roboto"/>
              </a:rPr>
              <a:t>: ReLU has been empirically shown to perform well in a wide range of deep learning tasks, leading to its widespread adoption in various architectures like CNNs (Convolutional Neural Networks) and ANNs (Artificial Neural Networks).</a:t>
            </a:r>
            <a:endParaRPr sz="1150">
              <a:solidFill>
                <a:srgbClr val="282829"/>
              </a:solidFill>
              <a:highlight>
                <a:srgbClr val="FFFFFF"/>
              </a:highlight>
              <a:latin typeface="Roboto"/>
              <a:ea typeface="Roboto"/>
              <a:cs typeface="Roboto"/>
              <a:sym typeface="Roboto"/>
            </a:endParaRPr>
          </a:p>
          <a:p>
            <a:pPr marL="749300" marR="279400" lvl="0" indent="-301625" algn="l" rtl="0">
              <a:lnSpc>
                <a:spcPct val="115000"/>
              </a:lnSpc>
              <a:spcBef>
                <a:spcPts val="0"/>
              </a:spcBef>
              <a:spcAft>
                <a:spcPts val="0"/>
              </a:spcAft>
              <a:buClr>
                <a:srgbClr val="282829"/>
              </a:buClr>
              <a:buSzPts val="1150"/>
              <a:buFont typeface="Roboto"/>
              <a:buAutoNum type="arabicPeriod"/>
            </a:pPr>
            <a:r>
              <a:rPr lang="en" sz="1150" b="1">
                <a:solidFill>
                  <a:srgbClr val="282829"/>
                </a:solidFill>
                <a:highlight>
                  <a:srgbClr val="FFFFFF"/>
                </a:highlight>
                <a:latin typeface="Roboto"/>
                <a:ea typeface="Roboto"/>
                <a:cs typeface="Roboto"/>
                <a:sym typeface="Roboto"/>
              </a:rPr>
              <a:t>Efficient training</a:t>
            </a:r>
            <a:r>
              <a:rPr lang="en" sz="1150">
                <a:solidFill>
                  <a:srgbClr val="282829"/>
                </a:solidFill>
                <a:highlight>
                  <a:srgbClr val="FFFFFF"/>
                </a:highlight>
                <a:latin typeface="Roboto"/>
                <a:ea typeface="Roboto"/>
                <a:cs typeface="Roboto"/>
                <a:sym typeface="Roboto"/>
              </a:rPr>
              <a:t>: ReLU can accelerate the convergence of stochastic gradient descent (SGD) compared to saturating activation functions like sigmoid and tanh. This is because ReLU allows the gradient to flow more easily during backpropagation.</a:t>
            </a:r>
            <a:endParaRPr sz="1150">
              <a:solidFill>
                <a:srgbClr val="282829"/>
              </a:solidFill>
              <a:highlight>
                <a:srgbClr val="FFFFFF"/>
              </a:highlight>
              <a:latin typeface="Roboto"/>
              <a:ea typeface="Roboto"/>
              <a:cs typeface="Roboto"/>
              <a:sym typeface="Roboto"/>
            </a:endParaRPr>
          </a:p>
          <a:p>
            <a:pPr marL="749300" marR="279400" lvl="0" indent="-301625" algn="l" rtl="0">
              <a:lnSpc>
                <a:spcPct val="115000"/>
              </a:lnSpc>
              <a:spcBef>
                <a:spcPts val="0"/>
              </a:spcBef>
              <a:spcAft>
                <a:spcPts val="0"/>
              </a:spcAft>
              <a:buClr>
                <a:srgbClr val="282829"/>
              </a:buClr>
              <a:buSzPts val="1150"/>
              <a:buFont typeface="Roboto"/>
              <a:buAutoNum type="arabicPeriod"/>
            </a:pPr>
            <a:r>
              <a:rPr lang="en" sz="1150" b="1">
                <a:solidFill>
                  <a:srgbClr val="282829"/>
                </a:solidFill>
                <a:highlight>
                  <a:srgbClr val="FFFFFF"/>
                </a:highlight>
                <a:latin typeface="Roboto"/>
                <a:ea typeface="Roboto"/>
                <a:cs typeface="Roboto"/>
                <a:sym typeface="Roboto"/>
              </a:rPr>
              <a:t>Initialization</a:t>
            </a:r>
            <a:r>
              <a:rPr lang="en" sz="1150">
                <a:solidFill>
                  <a:srgbClr val="282829"/>
                </a:solidFill>
                <a:highlight>
                  <a:srgbClr val="FFFFFF"/>
                </a:highlight>
                <a:latin typeface="Roboto"/>
                <a:ea typeface="Roboto"/>
                <a:cs typeface="Roboto"/>
                <a:sym typeface="Roboto"/>
              </a:rPr>
              <a:t>: ReLU activation functions work well with certain weight initialization techniques like He initialization, which helps in training deep networks more effectively.</a:t>
            </a:r>
            <a:endParaRPr sz="1150">
              <a:solidFill>
                <a:srgbClr val="282829"/>
              </a:solidFill>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Despite its advantages, ReLU is not without its limitations. One common issue is the "dying ReLU" problem, where neurons can become inactive and output zero for all inputs during training. This can hinder learning in certain cases, leading to the development of variants like Leaky ReLU, Parametric ReLU, and Exponential Linear Units (ELUs) to address this issue.</a:t>
            </a:r>
            <a:endParaRPr sz="1150">
              <a:solidFill>
                <a:srgbClr val="282829"/>
              </a:solidFill>
              <a:highlight>
                <a:srgbClr val="FFFFFF"/>
              </a:highlight>
              <a:latin typeface="Roboto"/>
              <a:ea typeface="Roboto"/>
              <a:cs typeface="Roboto"/>
              <a:sym typeface="Roboto"/>
            </a:endParaRPr>
          </a:p>
          <a:p>
            <a:pPr marL="0" lvl="0" indent="0" algn="l" rtl="0">
              <a:lnSpc>
                <a:spcPct val="115000"/>
              </a:lnSpc>
              <a:spcBef>
                <a:spcPts val="110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In summary, ReLU is popular in neural networks due to its simplicity, non-linearity, sparsity-inducing properties, avoidance of vanishing gradient issues, empirical success, efficient training characteristics, and compatibility with certain initialization methods.</a:t>
            </a:r>
            <a:endParaRPr sz="1150">
              <a:solidFill>
                <a:srgbClr val="282829"/>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05192D"/>
              </a:solidFill>
              <a:highlight>
                <a:srgbClr val="F7F7FC"/>
              </a:highlight>
            </a:endParaRPr>
          </a:p>
          <a:p>
            <a:pPr marL="0" lvl="0" indent="0" algn="l" rtl="0">
              <a:spcBef>
                <a:spcPts val="0"/>
              </a:spcBef>
              <a:spcAft>
                <a:spcPts val="0"/>
              </a:spcAft>
              <a:buNone/>
            </a:pPr>
            <a:endParaRPr sz="1200">
              <a:solidFill>
                <a:srgbClr val="05192D"/>
              </a:solidFill>
              <a:highlight>
                <a:srgbClr val="F7F7FC"/>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e4c5c82d9c_0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e4c5c82d9c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e5a7cbc07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e5a7cbc07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dirty="0"/>
              <a:t>This slide likely revisits the structure of a neural network: </a:t>
            </a:r>
            <a:r>
              <a:rPr lang="en-IE" b="1" dirty="0"/>
              <a:t>input layer, hidden layers, and output layer</a:t>
            </a:r>
            <a:r>
              <a:rPr lang="en-IE" dirty="0"/>
              <a:t>, as well as what we mean by “neurons” in each layer.</a:t>
            </a:r>
          </a:p>
          <a:p>
            <a:r>
              <a:rPr lang="en-IE" b="1" dirty="0"/>
              <a:t>Input Layer:</a:t>
            </a:r>
            <a:r>
              <a:rPr lang="en-IE" dirty="0"/>
              <a:t> This is the set of input nodes that simply take in the feature values. They are not doing any computation (no weights on these connections as part of a previous layer – though sometimes we conceptualize them as having weights from a “bias” or environment, but effectively, input layer is just the data). If your data has d features, the input layer has d nodes. For example, in the salary dataset, if we have features like [years experience, job title (encoded), location (encoded), etc.], the input layer has one node per feature dimension after encoding.</a:t>
            </a:r>
          </a:p>
          <a:p>
            <a:r>
              <a:rPr lang="en-IE" b="1" dirty="0"/>
              <a:t>Hidden Layers:</a:t>
            </a:r>
            <a:r>
              <a:rPr lang="en-IE" dirty="0"/>
              <a:t> These are the layers between input and output that do computations. Each hidden layer consists of a number of </a:t>
            </a:r>
            <a:r>
              <a:rPr lang="en-IE" b="1" dirty="0"/>
              <a:t>neurons</a:t>
            </a:r>
            <a:r>
              <a:rPr lang="en-IE" dirty="0"/>
              <a:t> (units). Each neuron in a hidden layer takes inputs from all neurons in the previous layer (whether that’s the input layer or a previous hidden layer), computes a weighted sum of those inputs (plus a bias), and then applies an activation function (like ReLU). The outputs of all neurons in a hidden layer become the inputs to the next layer. Hidden layers are where the network “builds up” intermediate representations or features. The number of hidden layers is the depth of the network (e.g., 2 hidden layers = a 2-layer hidden network, sometimes called a 3-layer network if counting input as layer 1 and output as last).</a:t>
            </a:r>
          </a:p>
          <a:p>
            <a:r>
              <a:rPr lang="en-IE" b="1" dirty="0"/>
              <a:t>Output Layer:</a:t>
            </a:r>
            <a:r>
              <a:rPr lang="en-IE" dirty="0"/>
              <a:t> The final layer produces the outputs of the network – the predictions. The number of neurons in the output layer is determined by the task:</a:t>
            </a:r>
          </a:p>
          <a:p>
            <a:r>
              <a:rPr lang="en-IE" dirty="0"/>
              <a:t>For regression predicting one number (like salary), you have 1 output neuron (and no activation or a linear activation, since you want an unbounded number typically).</a:t>
            </a:r>
          </a:p>
          <a:p>
            <a:r>
              <a:rPr lang="en-IE" dirty="0"/>
              <a:t>For binary classification, you might also have 1 output neuron (with a sigmoid giving probability of class 1) or 2 output neurons (with </a:t>
            </a:r>
            <a:r>
              <a:rPr lang="en-IE" dirty="0" err="1"/>
              <a:t>softmax</a:t>
            </a:r>
            <a:r>
              <a:rPr lang="en-IE" dirty="0"/>
              <a:t> giving probabilities for class0 vs class1).</a:t>
            </a:r>
          </a:p>
          <a:p>
            <a:r>
              <a:rPr lang="en-IE" dirty="0"/>
              <a:t>For multi-class classification (say 5 classes), you have 5 output neurons with a </a:t>
            </a:r>
            <a:r>
              <a:rPr lang="en-IE" dirty="0" err="1"/>
              <a:t>softmax</a:t>
            </a:r>
            <a:r>
              <a:rPr lang="en-IE" dirty="0"/>
              <a:t>.</a:t>
            </a:r>
          </a:p>
          <a:p>
            <a:r>
              <a:rPr lang="en-IE" dirty="0"/>
              <a:t>The output neurons take inputs from the last hidden layer and apply typically an appropriate activation (linear, sigmoid, </a:t>
            </a:r>
            <a:r>
              <a:rPr lang="en-IE" dirty="0" err="1"/>
              <a:t>softmax</a:t>
            </a:r>
            <a:r>
              <a:rPr lang="en-IE" dirty="0"/>
              <a:t>, etc., depending on task).</a:t>
            </a:r>
          </a:p>
          <a:p>
            <a:br>
              <a:rPr lang="en-IE" dirty="0"/>
            </a:br>
            <a:endParaRPr lang="en-IE" dirty="0"/>
          </a:p>
          <a:p>
            <a:r>
              <a:rPr lang="en-IE" b="1" dirty="0"/>
              <a:t>Neurons:</a:t>
            </a:r>
            <a:r>
              <a:rPr lang="en-IE" dirty="0"/>
              <a:t> When we say “number of neurons” in a layer, we mean how many units are computing an activation in that layer. For hidden layers, that’s a design choice/hyperparameter. More neurons = potentially more capacity to model complex functions (because the layer can capture more features), but also means more weights (so more data or regularization may be needed to avoid overfitting, and more computational cost).</a:t>
            </a:r>
          </a:p>
          <a:p>
            <a:br>
              <a:rPr lang="en-IE" dirty="0"/>
            </a:br>
            <a:endParaRPr lang="en-IE" dirty="0"/>
          </a:p>
          <a:p>
            <a:r>
              <a:rPr lang="en-IE" dirty="0"/>
              <a:t>So, a network architecture can be summarized by listing how many neurons per layer. E.g., “5-10-1 network” might mean 5 inputs, 10 hidden neurons, 1 output. Or “5-10-10-1” means input layer of size 5, first hidden layer 10 neurons, second hidden layer 10 neurons, output layer 1 neuron.</a:t>
            </a:r>
          </a:p>
          <a:p>
            <a:br>
              <a:rPr lang="en-IE" dirty="0"/>
            </a:br>
            <a:endParaRPr lang="en-IE" dirty="0"/>
          </a:p>
          <a:p>
            <a:r>
              <a:rPr lang="en-IE" b="1" dirty="0"/>
              <a:t>Counting layers:</a:t>
            </a:r>
            <a:r>
              <a:rPr lang="en-IE" dirty="0"/>
              <a:t> Important note – when we refer to a “3-layer network” in older literature, it often meant 3 layers including input and output (so 1 hidden). To avoid confusion, we usually just specify hidden layers explicitly: e.g., “two hidden layers” instead of “4-layer network” (which could be interpreted differently). We’ll clarify this again soon in slide 27.</a:t>
            </a:r>
          </a:p>
          <a:p>
            <a:br>
              <a:rPr lang="en-IE" dirty="0"/>
            </a:br>
            <a:endParaRPr lang="en-IE" dirty="0"/>
          </a:p>
          <a:p>
            <a:r>
              <a:rPr lang="en-IE" dirty="0"/>
              <a:t>Now that we know what layers and neurons are, the next question is: what if we change the architecture by adding more layers? That’s what we’ll examine next.</a:t>
            </a:r>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e5a7cbc07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e5a7cbc07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When designing a neural network, the dimensions of the input layer (the first layer) and output layer (the last layer) are fixed for us. The number of neurons in the input layer is the number of features in our dataset, and the number of neurons in the output layer is the number of classes we want to predict. In the code shown, n-underscore-features and n-underscore-classes are imposed by our dataset. However, we can add as many hidden layers as we want, as long as the input dimension of a layer matches the output dimension of the previous one. For example, this model has two hidden layers. When we increase the number of hidden layers, we effectively increase the number of parameters in the model. We also call this increasing model capacity. Models with more capacity can work with more complex datasets.</a:t>
            </a:r>
          </a:p>
          <a:p>
            <a:r>
              <a:rPr lang="en-IE" dirty="0"/>
              <a:t>On this slide, we introduce the idea of experimenting with </a:t>
            </a:r>
            <a:r>
              <a:rPr lang="en-IE" b="1" dirty="0"/>
              <a:t>model depth</a:t>
            </a:r>
            <a:r>
              <a:rPr lang="en-IE" dirty="0"/>
              <a:t> – specifically, increasing the number of hidden layers – and seeing how it affects performance.</a:t>
            </a:r>
          </a:p>
          <a:p>
            <a:br>
              <a:rPr lang="en-IE" dirty="0"/>
            </a:br>
            <a:endParaRPr lang="en-IE" dirty="0"/>
          </a:p>
          <a:p>
            <a:r>
              <a:rPr lang="en-IE" dirty="0"/>
              <a:t>Suppose we start with a fairly simple network for our task (say the salary prediction or any classification we might have on hand):</a:t>
            </a:r>
          </a:p>
          <a:p>
            <a:r>
              <a:rPr lang="en-IE" dirty="0"/>
              <a:t>Perhaps initially we use </a:t>
            </a:r>
            <a:r>
              <a:rPr lang="en-IE" b="1" dirty="0"/>
              <a:t>one hidden layer</a:t>
            </a:r>
            <a:r>
              <a:rPr lang="en-IE" dirty="0"/>
              <a:t> (because that’s the simplest non-trivial network – sometimes called a “shallow” network).</a:t>
            </a:r>
          </a:p>
          <a:p>
            <a:r>
              <a:rPr lang="en-IE" dirty="0"/>
              <a:t>Now, we consider </a:t>
            </a:r>
            <a:r>
              <a:rPr lang="en-IE" b="1" dirty="0"/>
              <a:t>adding an extra hidden layer</a:t>
            </a:r>
            <a:r>
              <a:rPr lang="en-IE" dirty="0"/>
              <a:t> (making it a “deeper” network).</a:t>
            </a:r>
          </a:p>
          <a:p>
            <a:br>
              <a:rPr lang="en-IE" dirty="0"/>
            </a:br>
            <a:endParaRPr lang="en-IE" dirty="0"/>
          </a:p>
          <a:p>
            <a:r>
              <a:rPr lang="en-IE" dirty="0"/>
              <a:t>What does adding a layer do conceptually? It allows the network to model more complex relationships. A single hidden layer network can approximate many functions (universal approximation theorem), but it might need a very large number of neurons to do so for complicated functions. Two smaller layers might factor the problem into stages – learning intermediate features in the first layer, then combining them in the second layer – which can be more parameter-efficient and capture hierarchical structure in data (common in images, language, etc.). Essentially, depth can exponentially increase the function complexity you can represent with a manageable number of neurons.</a:t>
            </a:r>
          </a:p>
          <a:p>
            <a:br>
              <a:rPr lang="en-IE" dirty="0"/>
            </a:br>
            <a:endParaRPr lang="en-IE" dirty="0"/>
          </a:p>
          <a:p>
            <a:r>
              <a:rPr lang="en-IE" dirty="0"/>
              <a:t>Concretely, if our original model (Model A) had architecture, say:</a:t>
            </a:r>
          </a:p>
          <a:p>
            <a:r>
              <a:rPr lang="en-IE" dirty="0"/>
              <a:t>Input layer (features) -&gt; [Hidden layer with H neurons] -&gt; Output layer.</a:t>
            </a:r>
          </a:p>
          <a:p>
            <a:br>
              <a:rPr lang="en-IE" dirty="0"/>
            </a:br>
            <a:endParaRPr lang="en-IE" dirty="0"/>
          </a:p>
          <a:p>
            <a:r>
              <a:rPr lang="en-IE" dirty="0"/>
              <a:t>Our new model (Model B) could be:</a:t>
            </a:r>
          </a:p>
          <a:p>
            <a:r>
              <a:rPr lang="en-IE" dirty="0"/>
              <a:t>Input -&gt; [Hidden layer1 with H1 neurons] -&gt; [Hidden layer2 with H2 neurons] -&gt; Output.</a:t>
            </a:r>
          </a:p>
          <a:p>
            <a:br>
              <a:rPr lang="en-IE" dirty="0"/>
            </a:br>
            <a:endParaRPr lang="en-IE" dirty="0"/>
          </a:p>
          <a:p>
            <a:r>
              <a:rPr lang="en-IE" dirty="0"/>
              <a:t>For a fair comparison in an experiment, we might keep total number of parameters somewhat similar (e.g., if we add a layer, maybe each hidden layer has fewer neurons so that overall parameters count is similar). Or we might just allow more parameters and see if the validation performance justifies it.</a:t>
            </a:r>
          </a:p>
          <a:p>
            <a:br>
              <a:rPr lang="en-IE" dirty="0"/>
            </a:br>
            <a:endParaRPr lang="en-IE" dirty="0"/>
          </a:p>
          <a:p>
            <a:r>
              <a:rPr lang="en-IE" dirty="0"/>
              <a:t>This slide likely sets up that we’re going to compare one hidden layer vs two hidden layers. Perhaps the slide suggests something like:</a:t>
            </a:r>
          </a:p>
          <a:p>
            <a:r>
              <a:rPr lang="en-IE" dirty="0"/>
              <a:t>“Experiment: Increase the number of hidden layers from 1 to 2 and observe validation accuracy.”</a:t>
            </a:r>
          </a:p>
          <a:p>
            <a:br>
              <a:rPr lang="en-IE" dirty="0"/>
            </a:br>
            <a:endParaRPr lang="en-IE" dirty="0"/>
          </a:p>
          <a:p>
            <a:r>
              <a:rPr lang="en-IE" dirty="0"/>
              <a:t>We want students to think about:</a:t>
            </a:r>
          </a:p>
          <a:p>
            <a:r>
              <a:rPr lang="en-IE" dirty="0"/>
              <a:t>Will a deeper model train to lower training loss (i.e., fit data better)? Probably yes or at least not worse, since it has more freedom (more parameters).</a:t>
            </a:r>
          </a:p>
          <a:p>
            <a:r>
              <a:rPr lang="en-IE" dirty="0"/>
              <a:t>More importantly, what happens to validation accuracy? Does it go up (meaning the model was underfitting with one layer and needed more depth to capture the pattern)? Or does it stay same or even go down (maybe overfitting or the problem didn’t need extra complexity)?</a:t>
            </a:r>
          </a:p>
          <a:p>
            <a:br>
              <a:rPr lang="en-IE" dirty="0"/>
            </a:br>
            <a:endParaRPr lang="en-IE" dirty="0"/>
          </a:p>
          <a:p>
            <a:r>
              <a:rPr lang="en-IE" dirty="0"/>
              <a:t>There’s no one-size-fits-all: sometimes extra layers help if the problem has complex structure to learn; sometimes they don’t help if one layer was enough or if you don’t have enough data to utilize the extra capacity.</a:t>
            </a:r>
          </a:p>
          <a:p>
            <a:br>
              <a:rPr lang="en-IE" dirty="0"/>
            </a:br>
            <a:endParaRPr lang="en-IE" dirty="0"/>
          </a:p>
          <a:p>
            <a:r>
              <a:rPr lang="en-IE" dirty="0"/>
              <a:t>I might mention an intuition: A classic example – if your data requires learning an XOR-like pattern or something non-linearly separable, one hidden layer with enough neurons can do it, but two layers might do it with fewer neurons because the first layer can learn some </a:t>
            </a:r>
            <a:r>
              <a:rPr lang="en-IE" dirty="0" err="1"/>
              <a:t>boolean</a:t>
            </a:r>
            <a:r>
              <a:rPr lang="en-IE" dirty="0"/>
              <a:t> features and second layer combines them. In deep learning for images, one hidden layer would have to directly map pixels to categories in one jump – which is hard. Two layers can first detect edges, then shapes from edges, then classify – adding layers builds hierarchical features (this is very evident in </a:t>
            </a:r>
            <a:r>
              <a:rPr lang="en-IE" dirty="0" err="1"/>
              <a:t>ConvNets</a:t>
            </a:r>
            <a:r>
              <a:rPr lang="en-IE" dirty="0"/>
              <a:t>, but in fully connected it’s less obvious features but similar concept holds).</a:t>
            </a:r>
          </a:p>
          <a:p>
            <a:br>
              <a:rPr lang="en-IE" dirty="0"/>
            </a:br>
            <a:endParaRPr lang="en-IE" dirty="0"/>
          </a:p>
          <a:p>
            <a:r>
              <a:rPr lang="en-IE" dirty="0"/>
              <a:t>Anyway, this slide sets the stage for the results which come next.</a:t>
            </a:r>
          </a:p>
          <a:p>
            <a:br>
              <a:rPr lang="en-IE" dirty="0"/>
            </a:br>
            <a:endParaRPr lang="en-IE" dirty="0"/>
          </a:p>
          <a:p>
            <a:r>
              <a:rPr lang="en-IE" dirty="0"/>
              <a:t>Perhaps it also alludes to adjusting hyperparameters for fair comparison, but that might be in the narrative: e.g., ensure to train both models sufficiently (maybe adjust epochs if needed).</a:t>
            </a:r>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e5a7cbc07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e5a7cbc07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5192D"/>
                </a:solidFill>
                <a:highlight>
                  <a:srgbClr val="F7F7FC"/>
                </a:highlight>
              </a:rPr>
              <a:t>When designing a neural network, the dimensions of the input layer (the first layer) and output layer (the last layer) are fixed for us. The number of neurons in the input layer is the number of features in our dataset, and the number of neurons in the output layer is the number of classes we want to predict. In the code shown, n-underscore-features and n-underscore-classes are imposed by our dataset. However, we can add as many hidden layers as we want, as long as the input dimension of a layer matches the output dimension of the previous one. For example, this model has two hidden layers. When we increase the number of hidden layers, we effectively increase the number of parameters in the model. We also call this increasing model capacity. Models with more capacity can work with more complex datasets.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e5a7cbc07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e5a7cbc07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5192D"/>
                </a:solidFill>
                <a:highlight>
                  <a:srgbClr val="F7F7FC"/>
                </a:highlight>
              </a:rPr>
              <a:t>A good metric to assess the capacity of our model is the total number of parameters. Let's consider this model made of two layers. We can manually count the parameters: the first layer has four neurons, and each of them has nine learnable parameters so it contains 36 parameters. The second layer has two neurons, each of them having five learnable parameters. In total, this model has 46 learnable parameters. We can do the same calculation in PyTorch using the .numel method of tensors, which returns the number of elements in the tensor. By looping over the model parameters, we can add the number of elements per parameter to the total variable, and verify that it also adds up to 46.</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72E7FD9C-3326-52BE-3F85-31A5E1F88008}"/>
            </a:ext>
          </a:extLst>
        </p:cNvPr>
        <p:cNvGrpSpPr/>
        <p:nvPr/>
      </p:nvGrpSpPr>
      <p:grpSpPr>
        <a:xfrm>
          <a:off x="0" y="0"/>
          <a:ext cx="0" cy="0"/>
          <a:chOff x="0" y="0"/>
          <a:chExt cx="0" cy="0"/>
        </a:xfrm>
      </p:grpSpPr>
      <p:sp>
        <p:nvSpPr>
          <p:cNvPr id="237" name="Google Shape;237;g2e5a7cbc074_0_91:notes">
            <a:extLst>
              <a:ext uri="{FF2B5EF4-FFF2-40B4-BE49-F238E27FC236}">
                <a16:creationId xmlns:a16="http://schemas.microsoft.com/office/drawing/2014/main" id="{D8527AFF-9F9A-6ED5-1FAD-A2C7EB15C8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e5a7cbc074_0_91:notes">
            <a:extLst>
              <a:ext uri="{FF2B5EF4-FFF2-40B4-BE49-F238E27FC236}">
                <a16:creationId xmlns:a16="http://schemas.microsoft.com/office/drawing/2014/main" id="{6A2C745F-F34F-B382-DCF5-598F09DD5E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dirty="0">
                <a:highlight>
                  <a:srgbClr val="F7F7FC"/>
                </a:highlight>
              </a:rPr>
              <a:t>https://</a:t>
            </a:r>
            <a:r>
              <a:rPr lang="en-US" sz="1200" dirty="0" err="1">
                <a:highlight>
                  <a:srgbClr val="F7F7FC"/>
                </a:highlight>
              </a:rPr>
              <a:t>www.youtube.com</a:t>
            </a:r>
            <a:r>
              <a:rPr lang="en-US" sz="1200" dirty="0">
                <a:highlight>
                  <a:srgbClr val="F7F7FC"/>
                </a:highlight>
              </a:rPr>
              <a:t>/</a:t>
            </a:r>
            <a:r>
              <a:rPr lang="en-US" sz="1200" dirty="0" err="1">
                <a:highlight>
                  <a:srgbClr val="F7F7FC"/>
                </a:highlight>
              </a:rPr>
              <a:t>watch?v</a:t>
            </a:r>
            <a:r>
              <a:rPr lang="en-US" sz="1200" dirty="0">
                <a:highlight>
                  <a:srgbClr val="F7F7FC"/>
                </a:highlight>
              </a:rPr>
              <a:t>=L_4BPjLBF4E&amp;t=373s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E" sz="1200" dirty="0"/>
              <a:t>Recurrent Neural Networks (RNNs) are a powerful type of artificial neural network designed specifically for sequential data, capable of capturing and remembering information across multiple time steps, much like how a human brain retains context. Imagine teaching a robot, let’s call him Albert, how to walk. Each step Albert takes isn’t isolated but depends on the previous ones. Similarly, an RNN processes data step-by-step, taking information from the past (previous steps) to inform the present and future. As Albert tries to walk, each successful or unsuccessful step provides feedback that adjusts future actions—just as an RNN uses errors from predictions to refine subsequent outputs through backpropagation through time. This continuous feedback loop enables Albert to eventually learn to balance, adjust speed, and walk smoothly. Likewise, an RNN refines its internal weights, progressively learning the patterns and dependencies in sequences, enabling tasks like speech recognition, language modelling, and even predicting future events based on past experiences. Just as Albert progressively masters walking by retaining insights from his previous attempts, an RNN masters complex sequential tasks by learning and adapting from historical context.</a:t>
            </a:r>
          </a:p>
          <a:p>
            <a:endParaRPr lang="en-US" sz="1200" dirty="0">
              <a:highlight>
                <a:srgbClr val="F7F7FC"/>
              </a:highlight>
            </a:endParaRPr>
          </a:p>
        </p:txBody>
      </p:sp>
    </p:spTree>
    <p:extLst>
      <p:ext uri="{BB962C8B-B14F-4D97-AF65-F5344CB8AC3E}">
        <p14:creationId xmlns:p14="http://schemas.microsoft.com/office/powerpoint/2010/main" val="4151214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e5a7cbc07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e5a7cbc07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sz="1150" dirty="0">
                <a:solidFill>
                  <a:srgbClr val="282829"/>
                </a:solidFill>
                <a:highlight>
                  <a:srgbClr val="FFFFFF"/>
                </a:highlight>
                <a:latin typeface="Roboto"/>
                <a:ea typeface="Roboto"/>
                <a:cs typeface="Roboto"/>
                <a:sym typeface="Roboto"/>
              </a:rPr>
              <a:t>This slide outlines the assignments or exercises the students should undertake after the lecture to solidify their understanding. It has two main points:</a:t>
            </a:r>
          </a:p>
          <a:p>
            <a:r>
              <a:rPr lang="en-IE" sz="1150" dirty="0">
                <a:solidFill>
                  <a:srgbClr val="282829"/>
                </a:solidFill>
                <a:highlight>
                  <a:srgbClr val="FFFFFF"/>
                </a:highlight>
                <a:latin typeface="Roboto"/>
                <a:ea typeface="Roboto"/>
                <a:cs typeface="Roboto"/>
                <a:sym typeface="Roboto"/>
              </a:rPr>
              <a:t>	1.	“Play around with model complexity as in adding more hidden layers and see how validation accuracy is affected.”</a:t>
            </a:r>
          </a:p>
          <a:p>
            <a:r>
              <a:rPr lang="en-IE" sz="1150" dirty="0">
                <a:solidFill>
                  <a:srgbClr val="282829"/>
                </a:solidFill>
                <a:highlight>
                  <a:srgbClr val="FFFFFF"/>
                </a:highlight>
                <a:latin typeface="Roboto"/>
                <a:ea typeface="Roboto"/>
                <a:cs typeface="Roboto"/>
                <a:sym typeface="Roboto"/>
              </a:rPr>
              <a:t>This means the student should take a model (likely one they have built in a lab or assignment, perhaps from Day 7 or earlier in Day 8 if there was a coding part) and experiment with adding layers to it. For example, if they have a neural net solving some problem with 1 hidden layer, they should try training one with 2 hidden layers (and maybe even 3) and observe:</a:t>
            </a:r>
          </a:p>
          <a:p>
            <a:r>
              <a:rPr lang="en-IE" sz="1150" dirty="0">
                <a:solidFill>
                  <a:srgbClr val="282829"/>
                </a:solidFill>
                <a:highlight>
                  <a:srgbClr val="FFFFFF"/>
                </a:highlight>
                <a:latin typeface="Roboto"/>
                <a:ea typeface="Roboto"/>
                <a:cs typeface="Roboto"/>
                <a:sym typeface="Roboto"/>
              </a:rPr>
              <a:t>	•	Does validation accuracy improve? By how much?</a:t>
            </a:r>
          </a:p>
          <a:p>
            <a:r>
              <a:rPr lang="en-IE" sz="1150" dirty="0">
                <a:solidFill>
                  <a:srgbClr val="282829"/>
                </a:solidFill>
                <a:highlight>
                  <a:srgbClr val="FFFFFF"/>
                </a:highlight>
                <a:latin typeface="Roboto"/>
                <a:ea typeface="Roboto"/>
                <a:cs typeface="Roboto"/>
                <a:sym typeface="Roboto"/>
              </a:rPr>
              <a:t>	•	Does training accuracy improve much as well (and is there a gap opening between train and </a:t>
            </a:r>
            <a:r>
              <a:rPr lang="en-IE" sz="1150" dirty="0" err="1">
                <a:solidFill>
                  <a:srgbClr val="282829"/>
                </a:solidFill>
                <a:highlight>
                  <a:srgbClr val="FFFFFF"/>
                </a:highlight>
                <a:latin typeface="Roboto"/>
                <a:ea typeface="Roboto"/>
                <a:cs typeface="Roboto"/>
                <a:sym typeface="Roboto"/>
              </a:rPr>
              <a:t>val</a:t>
            </a:r>
            <a:r>
              <a:rPr lang="en-IE" sz="1150" dirty="0">
                <a:solidFill>
                  <a:srgbClr val="282829"/>
                </a:solidFill>
                <a:highlight>
                  <a:srgbClr val="FFFFFF"/>
                </a:highlight>
                <a:latin typeface="Roboto"/>
                <a:ea typeface="Roboto"/>
                <a:cs typeface="Roboto"/>
                <a:sym typeface="Roboto"/>
              </a:rPr>
              <a:t> indicating overfitting)?</a:t>
            </a:r>
          </a:p>
          <a:p>
            <a:r>
              <a:rPr lang="en-IE" sz="1150" dirty="0">
                <a:solidFill>
                  <a:srgbClr val="282829"/>
                </a:solidFill>
                <a:highlight>
                  <a:srgbClr val="FFFFFF"/>
                </a:highlight>
                <a:latin typeface="Roboto"/>
                <a:ea typeface="Roboto"/>
                <a:cs typeface="Roboto"/>
                <a:sym typeface="Roboto"/>
              </a:rPr>
              <a:t>	•	How does training time change (a deeper network might take more epochs or more time per epoch to train)?</a:t>
            </a:r>
          </a:p>
          <a:p>
            <a:r>
              <a:rPr lang="en-IE" sz="1150" dirty="0">
                <a:solidFill>
                  <a:srgbClr val="282829"/>
                </a:solidFill>
                <a:highlight>
                  <a:srgbClr val="FFFFFF"/>
                </a:highlight>
                <a:latin typeface="Roboto"/>
                <a:ea typeface="Roboto"/>
                <a:cs typeface="Roboto"/>
                <a:sym typeface="Roboto"/>
              </a:rPr>
              <a:t>	•	Essentially get a feel for the capacity vs performance relationship.</a:t>
            </a:r>
          </a:p>
          <a:p>
            <a:r>
              <a:rPr lang="en-IE" sz="1150" dirty="0">
                <a:solidFill>
                  <a:srgbClr val="282829"/>
                </a:solidFill>
                <a:highlight>
                  <a:srgbClr val="FFFFFF"/>
                </a:highlight>
                <a:latin typeface="Roboto"/>
                <a:ea typeface="Roboto"/>
                <a:cs typeface="Roboto"/>
                <a:sym typeface="Roboto"/>
              </a:rPr>
              <a:t>They should document or note the results. For instance, “I had a model with 1 hidden layer achieving 80% </a:t>
            </a:r>
            <a:r>
              <a:rPr lang="en-IE" sz="1150" dirty="0" err="1">
                <a:solidFill>
                  <a:srgbClr val="282829"/>
                </a:solidFill>
                <a:highlight>
                  <a:srgbClr val="FFFFFF"/>
                </a:highlight>
                <a:latin typeface="Roboto"/>
                <a:ea typeface="Roboto"/>
                <a:cs typeface="Roboto"/>
                <a:sym typeface="Roboto"/>
              </a:rPr>
              <a:t>val</a:t>
            </a:r>
            <a:r>
              <a:rPr lang="en-IE" sz="1150" dirty="0">
                <a:solidFill>
                  <a:srgbClr val="282829"/>
                </a:solidFill>
                <a:highlight>
                  <a:srgbClr val="FFFFFF"/>
                </a:highlight>
                <a:latin typeface="Roboto"/>
                <a:ea typeface="Roboto"/>
                <a:cs typeface="Roboto"/>
                <a:sym typeface="Roboto"/>
              </a:rPr>
              <a:t> accuracy, and with 2 hidden layers it went to 88% </a:t>
            </a:r>
            <a:r>
              <a:rPr lang="en-IE" sz="1150" dirty="0" err="1">
                <a:solidFill>
                  <a:srgbClr val="282829"/>
                </a:solidFill>
                <a:highlight>
                  <a:srgbClr val="FFFFFF"/>
                </a:highlight>
                <a:latin typeface="Roboto"/>
                <a:ea typeface="Roboto"/>
                <a:cs typeface="Roboto"/>
                <a:sym typeface="Roboto"/>
              </a:rPr>
              <a:t>val</a:t>
            </a:r>
            <a:r>
              <a:rPr lang="en-IE" sz="1150" dirty="0">
                <a:solidFill>
                  <a:srgbClr val="282829"/>
                </a:solidFill>
                <a:highlight>
                  <a:srgbClr val="FFFFFF"/>
                </a:highlight>
                <a:latin typeface="Roboto"/>
                <a:ea typeface="Roboto"/>
                <a:cs typeface="Roboto"/>
                <a:sym typeface="Roboto"/>
              </a:rPr>
              <a:t> accuracy. Training accuracy also went up from 85% to 95%, indicating the deeper model fit training data better and also generalized better in this case (underfit was reduced).” Or maybe they see no improvement or slight drop on </a:t>
            </a:r>
            <a:r>
              <a:rPr lang="en-IE" sz="1150" dirty="0" err="1">
                <a:solidFill>
                  <a:srgbClr val="282829"/>
                </a:solidFill>
                <a:highlight>
                  <a:srgbClr val="FFFFFF"/>
                </a:highlight>
                <a:latin typeface="Roboto"/>
                <a:ea typeface="Roboto"/>
                <a:cs typeface="Roboto"/>
                <a:sym typeface="Roboto"/>
              </a:rPr>
              <a:t>val</a:t>
            </a:r>
            <a:r>
              <a:rPr lang="en-IE" sz="1150" dirty="0">
                <a:solidFill>
                  <a:srgbClr val="282829"/>
                </a:solidFill>
                <a:highlight>
                  <a:srgbClr val="FFFFFF"/>
                </a:highlight>
                <a:latin typeface="Roboto"/>
                <a:ea typeface="Roboto"/>
                <a:cs typeface="Roboto"/>
                <a:sym typeface="Roboto"/>
              </a:rPr>
              <a:t> (maybe overfit) – either outcome is a learning experience.</a:t>
            </a:r>
          </a:p>
          <a:p>
            <a:r>
              <a:rPr lang="en-IE" sz="1150" dirty="0">
                <a:solidFill>
                  <a:srgbClr val="282829"/>
                </a:solidFill>
                <a:highlight>
                  <a:srgbClr val="FFFFFF"/>
                </a:highlight>
                <a:latin typeface="Roboto"/>
                <a:ea typeface="Roboto"/>
                <a:cs typeface="Roboto"/>
                <a:sym typeface="Roboto"/>
              </a:rPr>
              <a:t>The key is they get hands-on intuition: oh, adding depth can help, but it’s not guaranteed, and it depends on having enough data etc.</a:t>
            </a:r>
          </a:p>
          <a:p>
            <a:r>
              <a:rPr lang="en-IE" sz="1150" dirty="0">
                <a:solidFill>
                  <a:srgbClr val="282829"/>
                </a:solidFill>
                <a:highlight>
                  <a:srgbClr val="FFFFFF"/>
                </a:highlight>
                <a:latin typeface="Roboto"/>
                <a:ea typeface="Roboto"/>
                <a:cs typeface="Roboto"/>
                <a:sym typeface="Roboto"/>
              </a:rPr>
              <a:t>	2.	“(optional) use better techniques for cleaning text data to try to improve accuracy.”</a:t>
            </a:r>
          </a:p>
          <a:p>
            <a:r>
              <a:rPr lang="en-IE" sz="1150" dirty="0">
                <a:solidFill>
                  <a:srgbClr val="282829"/>
                </a:solidFill>
                <a:highlight>
                  <a:srgbClr val="FFFFFF"/>
                </a:highlight>
                <a:latin typeface="Roboto"/>
                <a:ea typeface="Roboto"/>
                <a:cs typeface="Roboto"/>
                <a:sym typeface="Roboto"/>
              </a:rPr>
              <a:t>This suggests that their dataset or one of the tasks involves text features (maybe the job titles in the salary data, or a separate text classification task). This reminds them that improving data preprocessing can boost model performance, sometimes more than tweaking the model.</a:t>
            </a:r>
          </a:p>
          <a:p>
            <a:r>
              <a:rPr lang="en-IE" sz="1150" dirty="0">
                <a:solidFill>
                  <a:srgbClr val="282829"/>
                </a:solidFill>
                <a:highlight>
                  <a:srgbClr val="FFFFFF"/>
                </a:highlight>
                <a:latin typeface="Roboto"/>
                <a:ea typeface="Roboto"/>
                <a:cs typeface="Roboto"/>
                <a:sym typeface="Roboto"/>
              </a:rPr>
              <a:t>Techniques for cleaning text data could include:</a:t>
            </a:r>
          </a:p>
          <a:p>
            <a:r>
              <a:rPr lang="en-IE" sz="1150" dirty="0">
                <a:solidFill>
                  <a:srgbClr val="282829"/>
                </a:solidFill>
                <a:highlight>
                  <a:srgbClr val="FFFFFF"/>
                </a:highlight>
                <a:latin typeface="Roboto"/>
                <a:ea typeface="Roboto"/>
                <a:cs typeface="Roboto"/>
                <a:sym typeface="Roboto"/>
              </a:rPr>
              <a:t>	•	Converting text to consistent case (lowercasing everything).</a:t>
            </a:r>
          </a:p>
          <a:p>
            <a:r>
              <a:rPr lang="en-IE" sz="1150" dirty="0">
                <a:solidFill>
                  <a:srgbClr val="282829"/>
                </a:solidFill>
                <a:highlight>
                  <a:srgbClr val="FFFFFF"/>
                </a:highlight>
                <a:latin typeface="Roboto"/>
                <a:ea typeface="Roboto"/>
                <a:cs typeface="Roboto"/>
                <a:sym typeface="Roboto"/>
              </a:rPr>
              <a:t>	•	Removing punctuation, special characters, or stop words.</a:t>
            </a:r>
          </a:p>
          <a:p>
            <a:r>
              <a:rPr lang="en-IE" sz="1150" dirty="0">
                <a:solidFill>
                  <a:srgbClr val="282829"/>
                </a:solidFill>
                <a:highlight>
                  <a:srgbClr val="FFFFFF"/>
                </a:highlight>
                <a:latin typeface="Roboto"/>
                <a:ea typeface="Roboto"/>
                <a:cs typeface="Roboto"/>
                <a:sym typeface="Roboto"/>
              </a:rPr>
              <a:t>	•	Perhaps stemming or lemmatization (reducing words to their root form).</a:t>
            </a:r>
          </a:p>
          <a:p>
            <a:r>
              <a:rPr lang="en-IE" sz="1150" dirty="0">
                <a:solidFill>
                  <a:srgbClr val="282829"/>
                </a:solidFill>
                <a:highlight>
                  <a:srgbClr val="FFFFFF"/>
                </a:highlight>
                <a:latin typeface="Roboto"/>
                <a:ea typeface="Roboto"/>
                <a:cs typeface="Roboto"/>
                <a:sym typeface="Roboto"/>
              </a:rPr>
              <a:t>	•	Removing or standardizing rare symbols, spacing issues, etc.</a:t>
            </a:r>
          </a:p>
          <a:p>
            <a:r>
              <a:rPr lang="en-IE" sz="1150" dirty="0">
                <a:solidFill>
                  <a:srgbClr val="282829"/>
                </a:solidFill>
                <a:highlight>
                  <a:srgbClr val="FFFFFF"/>
                </a:highlight>
                <a:latin typeface="Roboto"/>
                <a:ea typeface="Roboto"/>
                <a:cs typeface="Roboto"/>
                <a:sym typeface="Roboto"/>
              </a:rPr>
              <a:t>	•	If they used a simple encoding (like one-hot for words), maybe try a more sophisticated encoding (like bag-of-words or TF-IDF or word embeddings if that’s within scope).</a:t>
            </a:r>
          </a:p>
          <a:p>
            <a:r>
              <a:rPr lang="en-IE" sz="1150" dirty="0">
                <a:solidFill>
                  <a:srgbClr val="282829"/>
                </a:solidFill>
                <a:highlight>
                  <a:srgbClr val="FFFFFF"/>
                </a:highlight>
                <a:latin typeface="Roboto"/>
                <a:ea typeface="Roboto"/>
                <a:cs typeface="Roboto"/>
                <a:sym typeface="Roboto"/>
              </a:rPr>
              <a:t>	•	Possibly dealing with things like “Data Scientist” vs “</a:t>
            </a:r>
            <a:r>
              <a:rPr lang="en-IE" sz="1150" dirty="0" err="1">
                <a:solidFill>
                  <a:srgbClr val="282829"/>
                </a:solidFill>
                <a:highlight>
                  <a:srgbClr val="FFFFFF"/>
                </a:highlight>
                <a:latin typeface="Roboto"/>
                <a:ea typeface="Roboto"/>
                <a:cs typeface="Roboto"/>
                <a:sym typeface="Roboto"/>
              </a:rPr>
              <a:t>DataScientist</a:t>
            </a:r>
            <a:r>
              <a:rPr lang="en-IE" sz="1150" dirty="0">
                <a:solidFill>
                  <a:srgbClr val="282829"/>
                </a:solidFill>
                <a:highlight>
                  <a:srgbClr val="FFFFFF"/>
                </a:highlight>
                <a:latin typeface="Roboto"/>
                <a:ea typeface="Roboto"/>
                <a:cs typeface="Roboto"/>
                <a:sym typeface="Roboto"/>
              </a:rPr>
              <a:t>” (no space) anomalies if any – basically cleaning up messy data entries.</a:t>
            </a:r>
          </a:p>
          <a:p>
            <a:r>
              <a:rPr lang="en-IE" sz="1150" dirty="0">
                <a:solidFill>
                  <a:srgbClr val="282829"/>
                </a:solidFill>
                <a:highlight>
                  <a:srgbClr val="FFFFFF"/>
                </a:highlight>
                <a:latin typeface="Roboto"/>
                <a:ea typeface="Roboto"/>
                <a:cs typeface="Roboto"/>
                <a:sym typeface="Roboto"/>
              </a:rPr>
              <a:t>	•	In the salary dataset context, maybe normalizing job titles (e.g., mapping “Sr.” to “Senior”, etc., so that similar titles are recognized as same).</a:t>
            </a:r>
          </a:p>
          <a:p>
            <a:r>
              <a:rPr lang="en-IE" sz="1150" dirty="0">
                <a:solidFill>
                  <a:srgbClr val="282829"/>
                </a:solidFill>
                <a:highlight>
                  <a:srgbClr val="FFFFFF"/>
                </a:highlight>
                <a:latin typeface="Roboto"/>
                <a:ea typeface="Roboto"/>
                <a:cs typeface="Roboto"/>
                <a:sym typeface="Roboto"/>
              </a:rPr>
              <a:t>	•	Or maybe optional task is more open, like if they did a project on NLP classification, try improving the input text processing to see if accuracy improves.</a:t>
            </a:r>
          </a:p>
          <a:p>
            <a:r>
              <a:rPr lang="en-IE" sz="1150" dirty="0">
                <a:solidFill>
                  <a:srgbClr val="282829"/>
                </a:solidFill>
                <a:highlight>
                  <a:srgbClr val="FFFFFF"/>
                </a:highlight>
                <a:latin typeface="Roboto"/>
                <a:ea typeface="Roboto"/>
                <a:cs typeface="Roboto"/>
                <a:sym typeface="Roboto"/>
              </a:rPr>
              <a:t>This optional task underscores a key lesson: sometimes the easiest way to improve accuracy is not a fancier model, but cleaner or more informative data. Real-world data is often noisy, especially text. By cleaning it, you reduce variance and make patterns clearer, so the model can learn better with the same capacity.</a:t>
            </a:r>
          </a:p>
          <a:p>
            <a:r>
              <a:rPr lang="en-IE" sz="1150" dirty="0">
                <a:solidFill>
                  <a:srgbClr val="282829"/>
                </a:solidFill>
                <a:highlight>
                  <a:srgbClr val="FFFFFF"/>
                </a:highlight>
                <a:latin typeface="Roboto"/>
                <a:ea typeface="Roboto"/>
                <a:cs typeface="Roboto"/>
                <a:sym typeface="Roboto"/>
              </a:rPr>
              <a:t>Students who attempt this can compare accuracy before vs after cleaning to quantify the gain from better preprocessing.</a:t>
            </a:r>
          </a:p>
          <a:p>
            <a:endParaRPr lang="en-IE" sz="1150" dirty="0">
              <a:solidFill>
                <a:srgbClr val="282829"/>
              </a:solidFill>
              <a:highlight>
                <a:srgbClr val="FFFFFF"/>
              </a:highlight>
              <a:latin typeface="Roboto"/>
              <a:ea typeface="Roboto"/>
              <a:cs typeface="Roboto"/>
              <a:sym typeface="Roboto"/>
            </a:endParaRPr>
          </a:p>
          <a:p>
            <a:r>
              <a:rPr lang="en-IE" sz="1150" dirty="0">
                <a:solidFill>
                  <a:srgbClr val="282829"/>
                </a:solidFill>
                <a:highlight>
                  <a:srgbClr val="FFFFFF"/>
                </a:highlight>
                <a:latin typeface="Roboto"/>
                <a:ea typeface="Roboto"/>
                <a:cs typeface="Roboto"/>
                <a:sym typeface="Roboto"/>
              </a:rPr>
              <a:t>In summary, the tasks are:</a:t>
            </a:r>
          </a:p>
          <a:p>
            <a:r>
              <a:rPr lang="en-IE" sz="1150" dirty="0">
                <a:solidFill>
                  <a:srgbClr val="282829"/>
                </a:solidFill>
                <a:highlight>
                  <a:srgbClr val="FFFFFF"/>
                </a:highlight>
                <a:latin typeface="Roboto"/>
                <a:ea typeface="Roboto"/>
                <a:cs typeface="Roboto"/>
                <a:sym typeface="Roboto"/>
              </a:rPr>
              <a:t>	•	Experiment with model depth and observe effects (practical demonstration of theory in Part 3).</a:t>
            </a:r>
          </a:p>
          <a:p>
            <a:r>
              <a:rPr lang="en-IE" sz="1150" dirty="0">
                <a:solidFill>
                  <a:srgbClr val="282829"/>
                </a:solidFill>
                <a:highlight>
                  <a:srgbClr val="FFFFFF"/>
                </a:highlight>
                <a:latin typeface="Roboto"/>
                <a:ea typeface="Roboto"/>
                <a:cs typeface="Roboto"/>
                <a:sym typeface="Roboto"/>
              </a:rPr>
              <a:t>	•	(Optional) Experiment with data cleaning to see its effect (which ties into an overall message: data quality matters as much as model architecture).</a:t>
            </a:r>
          </a:p>
          <a:p>
            <a:endParaRPr lang="en-IE" sz="1150" dirty="0">
              <a:solidFill>
                <a:srgbClr val="282829"/>
              </a:solidFill>
              <a:highlight>
                <a:srgbClr val="FFFFFF"/>
              </a:highlight>
              <a:latin typeface="Roboto"/>
              <a:ea typeface="Roboto"/>
              <a:cs typeface="Roboto"/>
              <a:sym typeface="Roboto"/>
            </a:endParaRPr>
          </a:p>
          <a:p>
            <a:r>
              <a:rPr lang="en-IE" sz="1150" dirty="0">
                <a:solidFill>
                  <a:srgbClr val="282829"/>
                </a:solidFill>
                <a:highlight>
                  <a:srgbClr val="FFFFFF"/>
                </a:highlight>
                <a:latin typeface="Roboto"/>
                <a:ea typeface="Roboto"/>
                <a:cs typeface="Roboto"/>
                <a:sym typeface="Roboto"/>
              </a:rPr>
              <a:t>I’d encourage them to document their process:</a:t>
            </a:r>
          </a:p>
          <a:p>
            <a:r>
              <a:rPr lang="en-IE" sz="1150" dirty="0">
                <a:solidFill>
                  <a:srgbClr val="282829"/>
                </a:solidFill>
                <a:highlight>
                  <a:srgbClr val="FFFFFF"/>
                </a:highlight>
                <a:latin typeface="Roboto"/>
                <a:ea typeface="Roboto"/>
                <a:cs typeface="Roboto"/>
                <a:sym typeface="Roboto"/>
              </a:rPr>
              <a:t>“As you try additional layers, keep track of how both training and validation metrics change. That will help you understand if you’re addressing underfitting (both go down, </a:t>
            </a:r>
            <a:r>
              <a:rPr lang="en-IE" sz="1150" dirty="0" err="1">
                <a:solidFill>
                  <a:srgbClr val="282829"/>
                </a:solidFill>
                <a:highlight>
                  <a:srgbClr val="FFFFFF"/>
                </a:highlight>
                <a:latin typeface="Roboto"/>
                <a:ea typeface="Roboto"/>
                <a:cs typeface="Roboto"/>
                <a:sym typeface="Roboto"/>
              </a:rPr>
              <a:t>val</a:t>
            </a:r>
            <a:r>
              <a:rPr lang="en-IE" sz="1150" dirty="0">
                <a:solidFill>
                  <a:srgbClr val="282829"/>
                </a:solidFill>
                <a:highlight>
                  <a:srgbClr val="FFFFFF"/>
                </a:highlight>
                <a:latin typeface="Roboto"/>
                <a:ea typeface="Roboto"/>
                <a:cs typeface="Roboto"/>
                <a:sym typeface="Roboto"/>
              </a:rPr>
              <a:t> maybe goes down until a point), or causing overfitting (train goes way down, </a:t>
            </a:r>
            <a:r>
              <a:rPr lang="en-IE" sz="1150" dirty="0" err="1">
                <a:solidFill>
                  <a:srgbClr val="282829"/>
                </a:solidFill>
                <a:highlight>
                  <a:srgbClr val="FFFFFF"/>
                </a:highlight>
                <a:latin typeface="Roboto"/>
                <a:ea typeface="Roboto"/>
                <a:cs typeface="Roboto"/>
                <a:sym typeface="Roboto"/>
              </a:rPr>
              <a:t>val</a:t>
            </a:r>
            <a:r>
              <a:rPr lang="en-IE" sz="1150" dirty="0">
                <a:solidFill>
                  <a:srgbClr val="282829"/>
                </a:solidFill>
                <a:highlight>
                  <a:srgbClr val="FFFFFF"/>
                </a:highlight>
                <a:latin typeface="Roboto"/>
                <a:ea typeface="Roboto"/>
                <a:cs typeface="Roboto"/>
                <a:sym typeface="Roboto"/>
              </a:rPr>
              <a:t> worsens). Similarly, note any improvement from text cleaning, which could be quite significant if the text was noisy.”</a:t>
            </a:r>
          </a:p>
          <a:p>
            <a:endParaRPr lang="en-IE" sz="1150" dirty="0">
              <a:solidFill>
                <a:srgbClr val="282829"/>
              </a:solidFill>
              <a:highlight>
                <a:srgbClr val="FFFFFF"/>
              </a:highlight>
              <a:latin typeface="Roboto"/>
              <a:ea typeface="Roboto"/>
              <a:cs typeface="Roboto"/>
              <a:sym typeface="Roboto"/>
            </a:endParaRPr>
          </a:p>
          <a:p>
            <a:r>
              <a:rPr lang="en-IE" sz="1150" dirty="0">
                <a:solidFill>
                  <a:srgbClr val="282829"/>
                </a:solidFill>
                <a:highlight>
                  <a:srgbClr val="FFFFFF"/>
                </a:highlight>
                <a:latin typeface="Roboto"/>
                <a:ea typeface="Roboto"/>
                <a:cs typeface="Roboto"/>
                <a:sym typeface="Roboto"/>
              </a:rPr>
              <a:t>This sets them up to apply what they learned in a hands-on way.</a:t>
            </a:r>
          </a:p>
          <a:p>
            <a:endParaRPr lang="en-IE" sz="1150" dirty="0">
              <a:solidFill>
                <a:srgbClr val="282829"/>
              </a:solidFill>
              <a:highlight>
                <a:srgbClr val="FFFFFF"/>
              </a:highlight>
              <a:latin typeface="Roboto"/>
              <a:ea typeface="Roboto"/>
              <a:cs typeface="Roboto"/>
              <a:sym typeface="Roboto"/>
            </a:endParaRPr>
          </a:p>
          <a:p>
            <a:r>
              <a:rPr lang="en-IE" sz="1150" dirty="0">
                <a:solidFill>
                  <a:srgbClr val="282829"/>
                </a:solidFill>
                <a:highlight>
                  <a:srgbClr val="FFFFFF"/>
                </a:highlight>
                <a:latin typeface="Roboto"/>
                <a:ea typeface="Roboto"/>
                <a:cs typeface="Roboto"/>
                <a:sym typeface="Roboto"/>
              </a:rPr>
              <a:t>Finally, we have the last slide to conclude.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0237cdc83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70237cdc8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C511EC58-294C-9274-85FC-3D1F79D08BC6}"/>
            </a:ext>
          </a:extLst>
        </p:cNvPr>
        <p:cNvGrpSpPr/>
        <p:nvPr/>
      </p:nvGrpSpPr>
      <p:grpSpPr>
        <a:xfrm>
          <a:off x="0" y="0"/>
          <a:ext cx="0" cy="0"/>
          <a:chOff x="0" y="0"/>
          <a:chExt cx="0" cy="0"/>
        </a:xfrm>
      </p:grpSpPr>
      <p:sp>
        <p:nvSpPr>
          <p:cNvPr id="73" name="Google Shape;73;g2e575b9ba80_0_0:notes">
            <a:extLst>
              <a:ext uri="{FF2B5EF4-FFF2-40B4-BE49-F238E27FC236}">
                <a16:creationId xmlns:a16="http://schemas.microsoft.com/office/drawing/2014/main" id="{96DEAA3B-7C25-D02B-380F-1AF6616C8C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e575b9ba80_0_0:notes">
            <a:extLst>
              <a:ext uri="{FF2B5EF4-FFF2-40B4-BE49-F238E27FC236}">
                <a16:creationId xmlns:a16="http://schemas.microsoft.com/office/drawing/2014/main" id="{0D2FE1B0-194C-AACF-DD6C-A3118CB4C2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5192D"/>
                </a:solidFill>
                <a:highlight>
                  <a:srgbClr val="F7F7FC"/>
                </a:highlight>
              </a:rPr>
              <a:t>Now that we have learned how to perform one-hot encoding in PyTorch, we can pass this, along with our output predictions yhat, to a loss function. yhat is stored as the tensor "scores". Meet our first loss function: cross-entropy loss. This is the most used loss function for classification problems. PyTorch provides the handy CrossEntropyLoss() function shown. We start by defining our loss function as "criterion". We then pass it the .double() method of the scores tensor and the one_hot_target tensor. This casts the tensors to a specific float data type that is accepted by the CrossEntropyLoss() function. The output shown is the loss value.</a:t>
            </a:r>
            <a:endParaRPr sz="1200">
              <a:solidFill>
                <a:srgbClr val="05192D"/>
              </a:solidFill>
              <a:highlight>
                <a:srgbClr val="F7F7FC"/>
              </a:highlight>
            </a:endParaRPr>
          </a:p>
        </p:txBody>
      </p:sp>
    </p:spTree>
    <p:extLst>
      <p:ext uri="{BB962C8B-B14F-4D97-AF65-F5344CB8AC3E}">
        <p14:creationId xmlns:p14="http://schemas.microsoft.com/office/powerpoint/2010/main" val="575235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1FDF4B49-8F08-8B79-B1F7-966143A739CB}"/>
            </a:ext>
          </a:extLst>
        </p:cNvPr>
        <p:cNvGrpSpPr/>
        <p:nvPr/>
      </p:nvGrpSpPr>
      <p:grpSpPr>
        <a:xfrm>
          <a:off x="0" y="0"/>
          <a:ext cx="0" cy="0"/>
          <a:chOff x="0" y="0"/>
          <a:chExt cx="0" cy="0"/>
        </a:xfrm>
      </p:grpSpPr>
      <p:sp>
        <p:nvSpPr>
          <p:cNvPr id="73" name="Google Shape;73;g2e575b9ba80_0_0:notes">
            <a:extLst>
              <a:ext uri="{FF2B5EF4-FFF2-40B4-BE49-F238E27FC236}">
                <a16:creationId xmlns:a16="http://schemas.microsoft.com/office/drawing/2014/main" id="{8C33B7ED-D111-132D-D6EB-F59DDB76FE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e575b9ba80_0_0:notes">
            <a:extLst>
              <a:ext uri="{FF2B5EF4-FFF2-40B4-BE49-F238E27FC236}">
                <a16:creationId xmlns:a16="http://schemas.microsoft.com/office/drawing/2014/main" id="{33C0B7D0-7617-B4B6-1742-DF96FD4563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sz="1200" b="1" dirty="0">
                <a:highlight>
                  <a:srgbClr val="F7F7FC"/>
                </a:highlight>
              </a:rPr>
              <a:t>Why Minimizing Loss Matters:</a:t>
            </a:r>
            <a:r>
              <a:rPr lang="en-IE" sz="1200" dirty="0">
                <a:highlight>
                  <a:srgbClr val="F7F7FC"/>
                </a:highlight>
              </a:rPr>
              <a:t> The goal of training a neural network is to find the model parameters (weights and biases of all neurons) that </a:t>
            </a:r>
            <a:r>
              <a:rPr lang="en-IE" sz="1200" b="1" dirty="0">
                <a:highlight>
                  <a:srgbClr val="F7F7FC"/>
                </a:highlight>
              </a:rPr>
              <a:t>minimize the loss function</a:t>
            </a:r>
            <a:r>
              <a:rPr lang="en-IE" sz="1200" dirty="0">
                <a:highlight>
                  <a:srgbClr val="F7F7FC"/>
                </a:highlight>
              </a:rPr>
              <a:t> on the training data. Intuitively, if the loss is high, it means the model is making bad predictions, and if the loss is low, it means the model is predicting well . So, we want to push the model toward that low-loss, high-accuracy regime. But how do we actually adjust the model to reduce the loss? This is where </a:t>
            </a:r>
            <a:r>
              <a:rPr lang="en-IE" sz="1200" b="1" dirty="0">
                <a:highlight>
                  <a:srgbClr val="F7F7FC"/>
                </a:highlight>
              </a:rPr>
              <a:t>calculus</a:t>
            </a:r>
            <a:r>
              <a:rPr lang="en-IE" sz="1200" dirty="0">
                <a:highlight>
                  <a:srgbClr val="F7F7FC"/>
                </a:highlight>
              </a:rPr>
              <a:t> and </a:t>
            </a:r>
            <a:r>
              <a:rPr lang="en-IE" sz="1200" b="1" dirty="0">
                <a:highlight>
                  <a:srgbClr val="F7F7FC"/>
                </a:highlight>
              </a:rPr>
              <a:t>derivatives</a:t>
            </a:r>
            <a:r>
              <a:rPr lang="en-IE" sz="1200" dirty="0">
                <a:highlight>
                  <a:srgbClr val="F7F7FC"/>
                </a:highlight>
              </a:rPr>
              <a:t> come into play. A derivative tells us the rate of change of the loss with respect to a given parameter – essentially, it answers: </a:t>
            </a:r>
            <a:r>
              <a:rPr lang="en-IE" sz="1200" i="1" dirty="0">
                <a:highlight>
                  <a:srgbClr val="F7F7FC"/>
                </a:highlight>
              </a:rPr>
              <a:t>if I nudge this weight a little up or down, how will it affect the loss?</a:t>
            </a:r>
            <a:r>
              <a:rPr lang="en-IE" sz="1200" dirty="0">
                <a:highlight>
                  <a:srgbClr val="F7F7FC"/>
                </a:highlight>
              </a:rPr>
              <a:t> If the derivative is positive, increasing the weight increases the loss (so we should probably decrease the weight to reduce loss). If the derivative is negative, increasing the weight decreases the loss (meaning we might want to increase the weight). If the derivative is zero, we are at a turning point (which could be a minimum, maximum, or saddle point). In training, we seek a </a:t>
            </a:r>
            <a:r>
              <a:rPr lang="en-IE" sz="1200" b="1" dirty="0">
                <a:highlight>
                  <a:srgbClr val="F7F7FC"/>
                </a:highlight>
              </a:rPr>
              <a:t>minimum</a:t>
            </a:r>
            <a:r>
              <a:rPr lang="en-IE" sz="1200" dirty="0">
                <a:highlight>
                  <a:srgbClr val="F7F7FC"/>
                </a:highlight>
              </a:rPr>
              <a:t> of the loss function – ideally the global minimum (the lowest possible loss), though for complex deep networks the loss surface is usually </a:t>
            </a:r>
            <a:r>
              <a:rPr lang="en-IE" sz="1200" b="1" dirty="0">
                <a:highlight>
                  <a:srgbClr val="F7F7FC"/>
                </a:highlight>
              </a:rPr>
              <a:t>non-convex</a:t>
            </a:r>
            <a:r>
              <a:rPr lang="en-IE" sz="1200" dirty="0">
                <a:highlight>
                  <a:srgbClr val="F7F7FC"/>
                </a:highlight>
              </a:rPr>
              <a:t> (with many hills and valleys), so we often settle for a good local minimum.</a:t>
            </a:r>
          </a:p>
        </p:txBody>
      </p:sp>
    </p:spTree>
    <p:extLst>
      <p:ext uri="{BB962C8B-B14F-4D97-AF65-F5344CB8AC3E}">
        <p14:creationId xmlns:p14="http://schemas.microsoft.com/office/powerpoint/2010/main" val="324722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e575b9ba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e575b9ba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sz="1200" b="1" dirty="0">
                <a:highlight>
                  <a:srgbClr val="F7F7FC"/>
                </a:highlight>
              </a:rPr>
              <a:t>Cross-Entropy Loss:</a:t>
            </a:r>
            <a:r>
              <a:rPr lang="en-IE" sz="1200" dirty="0">
                <a:highlight>
                  <a:srgbClr val="F7F7FC"/>
                </a:highlight>
              </a:rPr>
              <a:t> Cross-entropy is a loss function that is particularly suited for classification models that output probabilities (often via a </a:t>
            </a:r>
            <a:r>
              <a:rPr lang="en-IE" sz="1200" dirty="0" err="1">
                <a:highlight>
                  <a:srgbClr val="F7F7FC"/>
                </a:highlight>
              </a:rPr>
              <a:t>softmax</a:t>
            </a:r>
            <a:r>
              <a:rPr lang="en-IE" sz="1200" dirty="0">
                <a:highlight>
                  <a:srgbClr val="F7F7FC"/>
                </a:highlight>
              </a:rPr>
              <a:t> or sigmoid function). It measures the dissimilarity between the predicted probability distribution and the true distribution (the true labels). The cross-entropy loss increases as the predicted probability of the correct class decreases . In other words, if the model is very confident in a wrong answer, the penalty is large. For example, predicting a probability of 0.01 (1%) for the true class when it should be 1 (100%) will result in a very high loss . Conversely, a perfect prediction – assigning probability 1 to the correct class – would yield a loss of 0 (since there’s no error to speak of). This makes intuitive sense: we want our model to assign high probability to the correct answers, and cross-entropy heavily penalizes cases where it doesn’t. Mathematically, for binary classification, cross-entropy can be expressed as -[y\log(p) + (1-y)\log(1-p)], and for multi-class classification it generalizes to -\sum_{c} y_{c}\log(p_{c}) (where </a:t>
            </a:r>
            <a:r>
              <a:rPr lang="en-IE" sz="1200" dirty="0" err="1">
                <a:highlight>
                  <a:srgbClr val="F7F7FC"/>
                </a:highlight>
              </a:rPr>
              <a:t>y_c</a:t>
            </a:r>
            <a:r>
              <a:rPr lang="en-IE" sz="1200" dirty="0">
                <a:highlight>
                  <a:srgbClr val="F7F7FC"/>
                </a:highlight>
              </a:rPr>
              <a:t> is 1 for the true class and 0 for others) . The key takeaway is that cross-entropy is </a:t>
            </a:r>
            <a:r>
              <a:rPr lang="en-IE" sz="1200" i="1" dirty="0">
                <a:highlight>
                  <a:srgbClr val="F7F7FC"/>
                </a:highlight>
              </a:rPr>
              <a:t>differentiable</a:t>
            </a:r>
            <a:r>
              <a:rPr lang="en-IE" sz="1200" dirty="0">
                <a:highlight>
                  <a:srgbClr val="F7F7FC"/>
                </a:highlight>
              </a:rPr>
              <a:t> and guides the model to improve its probability estimates – it’s zero when predictions are perfect and grows as they diverge from reality. In practice, frameworks like </a:t>
            </a:r>
            <a:r>
              <a:rPr lang="en-IE" sz="1200" dirty="0" err="1">
                <a:highlight>
                  <a:srgbClr val="F7F7FC"/>
                </a:highlight>
              </a:rPr>
              <a:t>PyTorch</a:t>
            </a:r>
            <a:r>
              <a:rPr lang="en-IE" sz="1200" dirty="0">
                <a:highlight>
                  <a:srgbClr val="F7F7FC"/>
                </a:highlight>
              </a:rPr>
              <a:t> provide this loss ready-made. For instance, one can use </a:t>
            </a:r>
            <a:r>
              <a:rPr lang="en-IE" sz="1200" dirty="0" err="1">
                <a:highlight>
                  <a:srgbClr val="F7F7FC"/>
                </a:highlight>
              </a:rPr>
              <a:t>torch.nn.CrossEntropyLoss</a:t>
            </a:r>
            <a:r>
              <a:rPr lang="en-IE" sz="1200" dirty="0">
                <a:highlight>
                  <a:srgbClr val="F7F7FC"/>
                </a:highlight>
              </a:rPr>
              <a:t> to compute the loss between the model’s output scores and the true labels. A quick example: suppose our model produces a score vector for two classes and the true class is the first one. We can define criterion = </a:t>
            </a:r>
            <a:r>
              <a:rPr lang="en-IE" sz="1200" dirty="0" err="1">
                <a:highlight>
                  <a:srgbClr val="F7F7FC"/>
                </a:highlight>
              </a:rPr>
              <a:t>CrossEntropyLoss</a:t>
            </a:r>
            <a:r>
              <a:rPr lang="en-IE" sz="1200" dirty="0">
                <a:highlight>
                  <a:srgbClr val="F7F7FC"/>
                </a:highlight>
              </a:rPr>
              <a:t>(), and if the model’s output scores and the one-hot target label are given, criterion(</a:t>
            </a:r>
            <a:r>
              <a:rPr lang="en-IE" sz="1200" dirty="0" err="1">
                <a:highlight>
                  <a:srgbClr val="F7F7FC"/>
                </a:highlight>
              </a:rPr>
              <a:t>output_scores</a:t>
            </a:r>
            <a:r>
              <a:rPr lang="en-IE" sz="1200" dirty="0">
                <a:highlight>
                  <a:srgbClr val="F7F7FC"/>
                </a:highlight>
              </a:rPr>
              <a:t>, target) will output a single scalar loss value. In the slides, a simple </a:t>
            </a:r>
            <a:r>
              <a:rPr lang="en-IE" sz="1200" dirty="0" err="1">
                <a:highlight>
                  <a:srgbClr val="F7F7FC"/>
                </a:highlight>
              </a:rPr>
              <a:t>PyTorch</a:t>
            </a:r>
            <a:r>
              <a:rPr lang="en-IE" sz="1200" dirty="0">
                <a:highlight>
                  <a:srgbClr val="F7F7FC"/>
                </a:highlight>
              </a:rPr>
              <a:t> snippet shows exactly this: using </a:t>
            </a:r>
            <a:r>
              <a:rPr lang="en-IE" sz="1200" dirty="0" err="1">
                <a:highlight>
                  <a:srgbClr val="F7F7FC"/>
                </a:highlight>
              </a:rPr>
              <a:t>CrossEntropyLoss</a:t>
            </a:r>
            <a:r>
              <a:rPr lang="en-IE" sz="1200" dirty="0">
                <a:highlight>
                  <a:srgbClr val="F7F7FC"/>
                </a:highlight>
              </a:rPr>
              <a:t> on a pair of scores (e.g., [-0.1211, 0.1059]) with a one-hot target [1, 0] yields a loss of about 0.8131 . This number reflects the model’s error for that example – the output wasn’t extremely confident, but it leaned toward the wrong class enough to incur that loss. Cross-entropy is widely used because it aligns well with maximizing accuracy: minimizing cross-entropy is equivalent to maximizing the likelihood of the correct classes.</a:t>
            </a:r>
          </a:p>
          <a:p>
            <a:r>
              <a:rPr lang="en-IE" sz="1200" dirty="0">
                <a:highlight>
                  <a:srgbClr val="F7F7FC"/>
                </a:highlight>
              </a:rPr>
              <a:t>On this slide, we introduce Cross Entropy Loss and how to use it in </a:t>
            </a:r>
            <a:r>
              <a:rPr lang="en-IE" sz="1200" dirty="0" err="1">
                <a:highlight>
                  <a:srgbClr val="F7F7FC"/>
                </a:highlight>
              </a:rPr>
              <a:t>PyTorch</a:t>
            </a:r>
            <a:r>
              <a:rPr lang="en-IE" sz="1200" dirty="0">
                <a:highlight>
                  <a:srgbClr val="F7F7FC"/>
                </a:highlight>
              </a:rPr>
              <a:t>. Cross entropy is a very common loss function for classification tasks – it measures the difference between two probability distributions: one is the model’s predicted probabilities for each class, and the other is the true distribution (which is usually “one-hot” – meaning all probability mass on the correct class). If those two distributions match perfectly (the model is certain and correct), the cross entropy loss is low. If they differ a lot (for example, the model was confident but wrong), the loss is high.</a:t>
            </a:r>
          </a:p>
          <a:p>
            <a:endParaRPr lang="en-IE" sz="1200" dirty="0">
              <a:highlight>
                <a:srgbClr val="F7F7FC"/>
              </a:highlight>
            </a:endParaRPr>
          </a:p>
          <a:p>
            <a:r>
              <a:rPr lang="en-IE" sz="1200" dirty="0">
                <a:highlight>
                  <a:srgbClr val="F7F7FC"/>
                </a:highlight>
              </a:rPr>
              <a:t>In the code snippet shown, we see how to use </a:t>
            </a:r>
            <a:r>
              <a:rPr lang="en-IE" sz="1200" dirty="0" err="1">
                <a:highlight>
                  <a:srgbClr val="F7F7FC"/>
                </a:highlight>
              </a:rPr>
              <a:t>PyTorch’s</a:t>
            </a:r>
            <a:r>
              <a:rPr lang="en-IE" sz="1200" dirty="0">
                <a:highlight>
                  <a:srgbClr val="F7F7FC"/>
                </a:highlight>
              </a:rPr>
              <a:t> </a:t>
            </a:r>
            <a:r>
              <a:rPr lang="en-IE" sz="1200" dirty="0" err="1">
                <a:highlight>
                  <a:srgbClr val="F7F7FC"/>
                </a:highlight>
              </a:rPr>
              <a:t>CrossEntropyLoss</a:t>
            </a:r>
            <a:r>
              <a:rPr lang="en-IE" sz="1200" dirty="0">
                <a:highlight>
                  <a:srgbClr val="F7F7FC"/>
                </a:highlight>
              </a:rPr>
              <a:t>. We first import it (from </a:t>
            </a:r>
            <a:r>
              <a:rPr lang="en-IE" sz="1200" dirty="0" err="1">
                <a:highlight>
                  <a:srgbClr val="F7F7FC"/>
                </a:highlight>
              </a:rPr>
              <a:t>torch.nn</a:t>
            </a:r>
            <a:r>
              <a:rPr lang="en-IE" sz="1200" dirty="0">
                <a:highlight>
                  <a:srgbClr val="F7F7FC"/>
                </a:highlight>
              </a:rPr>
              <a:t> import </a:t>
            </a:r>
            <a:r>
              <a:rPr lang="en-IE" sz="1200" dirty="0" err="1">
                <a:highlight>
                  <a:srgbClr val="F7F7FC"/>
                </a:highlight>
              </a:rPr>
              <a:t>CrossEntropyLoss</a:t>
            </a:r>
            <a:r>
              <a:rPr lang="en-IE" sz="1200" dirty="0">
                <a:highlight>
                  <a:srgbClr val="F7F7FC"/>
                </a:highlight>
              </a:rPr>
              <a:t>). Then we have some example model output scores (logits) and a one-hot encoded target for the true class. We create a </a:t>
            </a:r>
            <a:r>
              <a:rPr lang="en-IE" sz="1200" dirty="0" err="1">
                <a:highlight>
                  <a:srgbClr val="F7F7FC"/>
                </a:highlight>
              </a:rPr>
              <a:t>CrossEntropyLoss</a:t>
            </a:r>
            <a:r>
              <a:rPr lang="en-IE" sz="1200" dirty="0">
                <a:highlight>
                  <a:srgbClr val="F7F7FC"/>
                </a:highlight>
              </a:rPr>
              <a:t> object called criterion. Finally, by calling criterion(scores, target), </a:t>
            </a:r>
            <a:r>
              <a:rPr lang="en-IE" sz="1200" dirty="0" err="1">
                <a:highlight>
                  <a:srgbClr val="F7F7FC"/>
                </a:highlight>
              </a:rPr>
              <a:t>PyTorch</a:t>
            </a:r>
            <a:r>
              <a:rPr lang="en-IE" sz="1200" dirty="0">
                <a:highlight>
                  <a:srgbClr val="F7F7FC"/>
                </a:highlight>
              </a:rPr>
              <a:t> computes the cross entropy loss between the model’s predicted scores and the actual target. The output we see (e.g., a tensor with value ~0.8131) is the loss value.</a:t>
            </a:r>
          </a:p>
          <a:p>
            <a:endParaRPr lang="en-IE" sz="1200" dirty="0">
              <a:highlight>
                <a:srgbClr val="F7F7FC"/>
              </a:highlight>
            </a:endParaRPr>
          </a:p>
          <a:p>
            <a:r>
              <a:rPr lang="en-IE" sz="1200" dirty="0">
                <a:highlight>
                  <a:srgbClr val="F7F7FC"/>
                </a:highlight>
              </a:rPr>
              <a:t>What’s happening behind the scenes is </a:t>
            </a:r>
            <a:r>
              <a:rPr lang="en-IE" sz="1200" dirty="0" err="1">
                <a:highlight>
                  <a:srgbClr val="F7F7FC"/>
                </a:highlight>
              </a:rPr>
              <a:t>PyTorch</a:t>
            </a:r>
            <a:r>
              <a:rPr lang="en-IE" sz="1200" dirty="0">
                <a:highlight>
                  <a:srgbClr val="F7F7FC"/>
                </a:highlight>
              </a:rPr>
              <a:t> is applying the cross entropy formula: it likely applies a </a:t>
            </a:r>
            <a:r>
              <a:rPr lang="en-IE" sz="1200" dirty="0" err="1">
                <a:highlight>
                  <a:srgbClr val="F7F7FC"/>
                </a:highlight>
              </a:rPr>
              <a:t>softmax</a:t>
            </a:r>
            <a:r>
              <a:rPr lang="en-IE" sz="1200" dirty="0">
                <a:highlight>
                  <a:srgbClr val="F7F7FC"/>
                </a:highlight>
              </a:rPr>
              <a:t> to the scores to turn them into probabilities and then calculates the negative log likelihood of the correct class. The key point for us is: </a:t>
            </a:r>
            <a:r>
              <a:rPr lang="en-IE" sz="1200" dirty="0" err="1">
                <a:highlight>
                  <a:srgbClr val="F7F7FC"/>
                </a:highlight>
              </a:rPr>
              <a:t>CrossEntropyLoss</a:t>
            </a:r>
            <a:r>
              <a:rPr lang="en-IE" sz="1200" dirty="0">
                <a:highlight>
                  <a:srgbClr val="F7F7FC"/>
                </a:highlight>
              </a:rPr>
              <a:t> simplifies our work – we don’t have to manually code the formula; we just pass in the model’s outputs and the true labels, and it gives us a loss value. This loss is what we will try to minimize during training.</a:t>
            </a:r>
          </a:p>
          <a:p>
            <a:endParaRPr lang="en-IE" sz="1200" dirty="0">
              <a:highlight>
                <a:srgbClr val="F7F7FC"/>
              </a:highlight>
            </a:endParaRPr>
          </a:p>
          <a:p>
            <a:r>
              <a:rPr lang="en-IE" sz="1200" dirty="0">
                <a:highlight>
                  <a:srgbClr val="F7F7FC"/>
                </a:highlight>
              </a:rPr>
              <a:t>In practice, if you’re classifying, say, images of cats vs dogs, cross entropy loss will be low if the model assigns high probability to the correct label (e.g. 90% “cat” for an actual cat image) and high if it’s confidently wrong (e.g. 90% “dog” for an image that is actually a cat). Cross entropy effectively punishes confident wrong predictions a lot, which makes our model learn to avoid those. Keep this </a:t>
            </a:r>
            <a:r>
              <a:rPr lang="en-IE" sz="1200" dirty="0" err="1">
                <a:highlight>
                  <a:srgbClr val="F7F7FC"/>
                </a:highlight>
              </a:rPr>
              <a:t>PyTorch</a:t>
            </a:r>
            <a:r>
              <a:rPr lang="en-IE" sz="1200" dirty="0">
                <a:highlight>
                  <a:srgbClr val="F7F7FC"/>
                </a:highlight>
              </a:rPr>
              <a:t> usage in mind – we’ll use criterion = </a:t>
            </a:r>
            <a:r>
              <a:rPr lang="en-IE" sz="1200" dirty="0" err="1">
                <a:highlight>
                  <a:srgbClr val="F7F7FC"/>
                </a:highlight>
              </a:rPr>
              <a:t>CrossEntropyLoss</a:t>
            </a:r>
            <a:r>
              <a:rPr lang="en-IE" sz="1200" dirty="0">
                <a:highlight>
                  <a:srgbClr val="F7F7FC"/>
                </a:highlight>
              </a:rPr>
              <a:t>() in training classification models to measure error.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e575b9ba8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e575b9ba8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sz="1200" b="1" dirty="0">
                <a:highlight>
                  <a:srgbClr val="F7F7FC"/>
                </a:highlight>
              </a:rPr>
              <a:t>Mean Squared Error (MSE) Loss:</a:t>
            </a:r>
            <a:r>
              <a:rPr lang="en-IE" sz="1200" dirty="0">
                <a:highlight>
                  <a:srgbClr val="F7F7FC"/>
                </a:highlight>
              </a:rPr>
              <a:t> For regression tasks, where the goal is to predict a continuous value (like a salary or a price), we typically use mean squared error. MSE is the average of the squares of the differences between predicted values and actual values . For example, if the true salary is $100k and the model predicts $90k, the squared error for that instance is $(100 - 90)^2 = 100$. We average such squared errors over all training examples to get the MSE. Formally, \text{MSE} = \frac{1}{m}\sum_{</a:t>
            </a:r>
            <a:r>
              <a:rPr lang="en-IE" sz="1200" dirty="0" err="1">
                <a:highlight>
                  <a:srgbClr val="F7F7FC"/>
                </a:highlight>
              </a:rPr>
              <a:t>i</a:t>
            </a:r>
            <a:r>
              <a:rPr lang="en-IE" sz="1200" dirty="0">
                <a:highlight>
                  <a:srgbClr val="F7F7FC"/>
                </a:highlight>
              </a:rPr>
              <a:t>=1}^{m} (\hat{y}^{(</a:t>
            </a:r>
            <a:r>
              <a:rPr lang="en-IE" sz="1200" dirty="0" err="1">
                <a:highlight>
                  <a:srgbClr val="F7F7FC"/>
                </a:highlight>
              </a:rPr>
              <a:t>i</a:t>
            </a:r>
            <a:r>
              <a:rPr lang="en-IE" sz="1200" dirty="0">
                <a:highlight>
                  <a:srgbClr val="F7F7FC"/>
                </a:highlight>
              </a:rPr>
              <a:t>)} - y^{(</a:t>
            </a:r>
            <a:r>
              <a:rPr lang="en-IE" sz="1200" dirty="0" err="1">
                <a:highlight>
                  <a:srgbClr val="F7F7FC"/>
                </a:highlight>
              </a:rPr>
              <a:t>i</a:t>
            </a:r>
            <a:r>
              <a:rPr lang="en-IE" sz="1200" dirty="0">
                <a:highlight>
                  <a:srgbClr val="F7F7FC"/>
                </a:highlight>
              </a:rPr>
              <a:t>)})^2, where $\hat{y}^{(</a:t>
            </a:r>
            <a:r>
              <a:rPr lang="en-IE" sz="1200" dirty="0" err="1">
                <a:highlight>
                  <a:srgbClr val="F7F7FC"/>
                </a:highlight>
              </a:rPr>
              <a:t>i</a:t>
            </a:r>
            <a:r>
              <a:rPr lang="en-IE" sz="1200" dirty="0">
                <a:highlight>
                  <a:srgbClr val="F7F7FC"/>
                </a:highlight>
              </a:rPr>
              <a:t>)}$ is the prediction and $y^{(</a:t>
            </a:r>
            <a:r>
              <a:rPr lang="en-IE" sz="1200" dirty="0" err="1">
                <a:highlight>
                  <a:srgbClr val="F7F7FC"/>
                </a:highlight>
              </a:rPr>
              <a:t>i</a:t>
            </a:r>
            <a:r>
              <a:rPr lang="en-IE" sz="1200" dirty="0">
                <a:highlight>
                  <a:srgbClr val="F7F7FC"/>
                </a:highlight>
              </a:rPr>
              <a:t>)}$ the true value . Squaring emphasizes larger errors (so big mistakes are penalized more than small mistakes), and the averaging makes it an overall measure of model performance on the dataset. Like cross-entropy, MSE is differentiable, which means we can compute gradients from it. Minimizing MSE corresponds to making predictions as close as possible to the actual values. If the model predicts perfectly for all training examples, the MSE would be 0 (no error). In </a:t>
            </a:r>
            <a:r>
              <a:rPr lang="en-IE" sz="1200" dirty="0" err="1">
                <a:highlight>
                  <a:srgbClr val="F7F7FC"/>
                </a:highlight>
              </a:rPr>
              <a:t>PyTorch</a:t>
            </a:r>
            <a:r>
              <a:rPr lang="en-IE" sz="1200" dirty="0">
                <a:highlight>
                  <a:srgbClr val="F7F7FC"/>
                </a:highlight>
              </a:rPr>
              <a:t>, you might use </a:t>
            </a:r>
            <a:r>
              <a:rPr lang="en-IE" sz="1200" dirty="0" err="1">
                <a:highlight>
                  <a:srgbClr val="F7F7FC"/>
                </a:highlight>
              </a:rPr>
              <a:t>torch.nn.MSELoss</a:t>
            </a:r>
            <a:r>
              <a:rPr lang="en-IE" sz="1200" dirty="0">
                <a:highlight>
                  <a:srgbClr val="F7F7FC"/>
                </a:highlight>
              </a:rPr>
              <a:t> or simply compute (predictions - targets).pow(2).mean() as the loss. MSE loss results in a nice convex shape for simple linear models, which helps optimization (more on convexity soon), but it may not be appropriate for probabilities or classification tasks – that’s why we don’t use MSE for classification, and instead prefer cross-entropy in those cases.</a:t>
            </a:r>
          </a:p>
          <a:p>
            <a:r>
              <a:rPr lang="en-IE" sz="1200" dirty="0">
                <a:highlight>
                  <a:srgbClr val="F7F7FC"/>
                </a:highlight>
              </a:rPr>
              <a:t>This slide is titled “Bringing It All Together,” and it’s about connecting the dots between the concepts we’ve learned: model outputs, loss calculation, and how it ties into the training loop. Up to now, we’ve discussed things somewhat in isolation – e.g. what a loss function is, what derivatives are – but now we want to see the whole picture of training a neural network step by step.</a:t>
            </a:r>
          </a:p>
          <a:p>
            <a:endParaRPr lang="en-IE" sz="1200" dirty="0">
              <a:highlight>
                <a:srgbClr val="F7F7FC"/>
              </a:highlight>
            </a:endParaRPr>
          </a:p>
          <a:p>
            <a:r>
              <a:rPr lang="en-IE" sz="1200" dirty="0">
                <a:highlight>
                  <a:srgbClr val="F7F7FC"/>
                </a:highlight>
              </a:rPr>
              <a:t>Imagine we have a simple neural network making a prediction. “Bringing it all together” means we take the model’s output, compare it with the true label using a loss function (like cross entropy or another appropriate loss), and then use that loss to improve the model. This slide likely depicts either a flowchart or code snippet illustrating the full forward-and-backward process:</a:t>
            </a:r>
          </a:p>
          <a:p>
            <a:r>
              <a:rPr lang="en-IE" sz="1200" dirty="0">
                <a:highlight>
                  <a:srgbClr val="F7F7FC"/>
                </a:highlight>
              </a:rPr>
              <a:t>	1.	Forward pass: Input data goes through the model to produce an output (predictions).</a:t>
            </a:r>
          </a:p>
          <a:p>
            <a:r>
              <a:rPr lang="en-IE" sz="1200" dirty="0">
                <a:highlight>
                  <a:srgbClr val="F7F7FC"/>
                </a:highlight>
              </a:rPr>
              <a:t>	2.	Loss computation: The output is compared to the ground truth using a loss function (for example, using the </a:t>
            </a:r>
            <a:r>
              <a:rPr lang="en-IE" sz="1200" dirty="0" err="1">
                <a:highlight>
                  <a:srgbClr val="F7F7FC"/>
                </a:highlight>
              </a:rPr>
              <a:t>CrossEntropyLoss</a:t>
            </a:r>
            <a:r>
              <a:rPr lang="en-IE" sz="1200" dirty="0">
                <a:highlight>
                  <a:srgbClr val="F7F7FC"/>
                </a:highlight>
              </a:rPr>
              <a:t> we just saw). We get a single number representing how bad the prediction was.</a:t>
            </a:r>
          </a:p>
          <a:p>
            <a:r>
              <a:rPr lang="en-IE" sz="1200" dirty="0">
                <a:highlight>
                  <a:srgbClr val="F7F7FC"/>
                </a:highlight>
              </a:rPr>
              <a:t>	3.	Backward pass (backpropagation): Using the loss, we compute gradients (derivatives) of the loss with respect to each model parameter. This tells us how each weight contributed to the error.</a:t>
            </a:r>
          </a:p>
          <a:p>
            <a:r>
              <a:rPr lang="en-IE" sz="1200" dirty="0">
                <a:highlight>
                  <a:srgbClr val="F7F7FC"/>
                </a:highlight>
              </a:rPr>
              <a:t>	4.	Parameter update: We then adjust the model’s weights slightly in the direction that reduces the loss (typically moving weights opposite to the gradient direction).</a:t>
            </a:r>
          </a:p>
          <a:p>
            <a:endParaRPr lang="en-IE" sz="1200" dirty="0">
              <a:highlight>
                <a:srgbClr val="F7F7FC"/>
              </a:highlight>
            </a:endParaRPr>
          </a:p>
          <a:p>
            <a:r>
              <a:rPr lang="en-IE" sz="1200" dirty="0">
                <a:highlight>
                  <a:srgbClr val="F7F7FC"/>
                </a:highlight>
              </a:rPr>
              <a:t>All these steps together form one iteration of training. This slide emphasizes that these pieces are not isolated tricks but parts of one continuous pipeline: input -&gt; model -&gt; loss -&gt; compute gradient -&gt; update model. When you implement training code, these happen in just a few lines: you do output = model(data), then loss = criterion(output, target), then </a:t>
            </a:r>
            <a:r>
              <a:rPr lang="en-IE" sz="1200" dirty="0" err="1">
                <a:highlight>
                  <a:srgbClr val="F7F7FC"/>
                </a:highlight>
              </a:rPr>
              <a:t>loss.backward</a:t>
            </a:r>
            <a:r>
              <a:rPr lang="en-IE" sz="1200" dirty="0">
                <a:highlight>
                  <a:srgbClr val="F7F7FC"/>
                </a:highlight>
              </a:rPr>
              <a:t>() to compute gradients, and then an optimizer step (e.g. </a:t>
            </a:r>
            <a:r>
              <a:rPr lang="en-IE" sz="1200" dirty="0" err="1">
                <a:highlight>
                  <a:srgbClr val="F7F7FC"/>
                </a:highlight>
              </a:rPr>
              <a:t>optimizer.step</a:t>
            </a:r>
            <a:r>
              <a:rPr lang="en-IE" sz="1200" dirty="0">
                <a:highlight>
                  <a:srgbClr val="F7F7FC"/>
                </a:highlight>
              </a:rPr>
              <a:t>()) to update weights.</a:t>
            </a:r>
          </a:p>
          <a:p>
            <a:endParaRPr lang="en-IE" sz="1200" dirty="0">
              <a:highlight>
                <a:srgbClr val="F7F7FC"/>
              </a:highlight>
            </a:endParaRPr>
          </a:p>
          <a:p>
            <a:r>
              <a:rPr lang="en-IE" sz="1200" dirty="0">
                <a:highlight>
                  <a:srgbClr val="F7F7FC"/>
                </a:highlight>
              </a:rPr>
              <a:t>The phrase “bringing it all together” is reinforcing the idea that training a model is an end-to-end process. We start from data, end with updated parameters, and each piece (forward pass, loss, backward pass) links to the next. After this slide, we’ll zoom in on some of these pieces (like derivatives and backprop) to ensure you understand them deeply, but keep this full picture in mind: it’s how everything works in unison to train a neural network.</a:t>
            </a:r>
          </a:p>
          <a:p>
            <a:endParaRPr lang="en-IE" sz="1200" dirty="0">
              <a:highlight>
                <a:srgbClr val="F7F7FC"/>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e575b9ba8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e575b9ba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E" sz="1200" b="1" dirty="0">
                <a:highlight>
                  <a:srgbClr val="F7F7FC"/>
                </a:highlight>
              </a:rPr>
              <a:t>Derivatives and the Slope Analogy:</a:t>
            </a:r>
            <a:r>
              <a:rPr lang="en-IE" sz="1200" dirty="0">
                <a:highlight>
                  <a:srgbClr val="F7F7FC"/>
                </a:highlight>
              </a:rPr>
              <a:t> A common analogy is to imagine the loss function as a landscape or curve, where the height of the land is the loss value and the position (horizontal axes) represents the model parameters. Training the model is like trying to get to the lowest valley in this landscape – that’s where the loss is minimal and the model is performing best. </a:t>
            </a:r>
            <a:r>
              <a:rPr lang="en-IE" sz="1200" b="1" dirty="0">
                <a:highlight>
                  <a:srgbClr val="F7F7FC"/>
                </a:highlight>
              </a:rPr>
              <a:t>Derivatives</a:t>
            </a:r>
            <a:r>
              <a:rPr lang="en-IE" sz="1200" dirty="0">
                <a:highlight>
                  <a:srgbClr val="F7F7FC"/>
                </a:highlight>
              </a:rPr>
              <a:t> (in higher dimensions, gradients) are like the slope of the ground under our feet. If we stand at some point on this loss landscape (i.e. at the current parameter values), the derivative tells us which direction is downhill. A positive derivative means we’re on an uphill slope in that direction (loss would increase if we move that way), and a negative derivative means we’re facing downhill (loss decreases in that direction). Just as a </a:t>
            </a:r>
            <a:r>
              <a:rPr lang="en-IE" sz="1200" b="1" dirty="0">
                <a:highlight>
                  <a:srgbClr val="F7F7FC"/>
                </a:highlight>
              </a:rPr>
              <a:t>hiker</a:t>
            </a:r>
            <a:r>
              <a:rPr lang="en-IE" sz="1200" dirty="0">
                <a:highlight>
                  <a:srgbClr val="F7F7FC"/>
                </a:highlight>
              </a:rPr>
              <a:t> can feel the slope of a hill to decide which way to walk to go downward, our training algorithm uses derivatives to decide how to change the weights to go “downhill” on the loss curve . In fact, one can imagine being a blindfolded hiker on a complex hill: you don’t know exactly where the lowest point is, but if you continuously take steps in the direction of steepest descent (the negative gradient direction), you will move towards lower ground . That’s exactly the idea behind </a:t>
            </a:r>
            <a:r>
              <a:rPr lang="en-IE" sz="1200" b="1" dirty="0">
                <a:highlight>
                  <a:srgbClr val="F7F7FC"/>
                </a:highlight>
              </a:rPr>
              <a:t>gradient descent</a:t>
            </a:r>
            <a:r>
              <a:rPr lang="en-IE" sz="1200" dirty="0">
                <a:highlight>
                  <a:srgbClr val="F7F7FC"/>
                </a:highlight>
              </a:rPr>
              <a:t>, which we’ll formalize shortly.</a:t>
            </a:r>
          </a:p>
          <a:p>
            <a:r>
              <a:rPr lang="en-IE" sz="1200" dirty="0">
                <a:highlight>
                  <a:srgbClr val="F7F7FC"/>
                </a:highlight>
              </a:rPr>
              <a:t>Here we focus on derivatives (or gradients) and their role in minimizing loss. The slide notes that:</a:t>
            </a:r>
          </a:p>
          <a:p>
            <a:r>
              <a:rPr lang="en-IE" sz="1200" dirty="0">
                <a:highlight>
                  <a:srgbClr val="F7F7FC"/>
                </a:highlight>
              </a:rPr>
              <a:t>	•	High loss means the model’s prediction is wrong (far from the true value).</a:t>
            </a:r>
          </a:p>
          <a:p>
            <a:r>
              <a:rPr lang="en-IE" sz="1200" dirty="0">
                <a:highlight>
                  <a:srgbClr val="F7F7FC"/>
                </a:highlight>
              </a:rPr>
              <a:t>	•	Low loss means the model’s prediction is correct (close to the true value).</a:t>
            </a:r>
          </a:p>
          <a:p>
            <a:endParaRPr lang="en-IE" sz="1200" dirty="0">
              <a:highlight>
                <a:srgbClr val="F7F7FC"/>
              </a:highlight>
            </a:endParaRPr>
          </a:p>
          <a:p>
            <a:r>
              <a:rPr lang="en-IE" sz="1200" dirty="0">
                <a:highlight>
                  <a:srgbClr val="F7F7FC"/>
                </a:highlight>
              </a:rPr>
              <a:t>These bullet points highlight why we care about loss: it’s a measure of error. If the model is doing a bad job, the loss will be a high number; if it’s doing well, loss is low. Our ultimate goal in training is to reduce the loss, which corresponds to improving the model’s accuracy or performance.</a:t>
            </a:r>
          </a:p>
          <a:p>
            <a:endParaRPr lang="en-IE" sz="1200" dirty="0">
              <a:highlight>
                <a:srgbClr val="F7F7FC"/>
              </a:highlight>
            </a:endParaRPr>
          </a:p>
          <a:p>
            <a:r>
              <a:rPr lang="en-IE" sz="1200" dirty="0">
                <a:highlight>
                  <a:srgbClr val="F7F7FC"/>
                </a:highlight>
              </a:rPr>
              <a:t>Now, how do derivatives come into play? A derivative in this context is essentially the slope of the loss function with respect to a model parameter. Think of the loss as a landscape or curve, and the model’s current settings (weights) as a point on that landscape. A derivative tells us the direction and steepness of the slope at that point. If the slope is positive (rising), increasing that weight will increase the loss – meaning we’re going the wrong way – so we should decrease the weight to go downhill (lower the loss). If the slope is negative (falling), increasing that weight would decrease the loss (good), so we should increase that weight slightly.</a:t>
            </a:r>
          </a:p>
          <a:p>
            <a:endParaRPr lang="en-IE" sz="1200" dirty="0">
              <a:highlight>
                <a:srgbClr val="F7F7FC"/>
              </a:highlight>
            </a:endParaRPr>
          </a:p>
          <a:p>
            <a:r>
              <a:rPr lang="en-IE" sz="1200" dirty="0">
                <a:highlight>
                  <a:srgbClr val="F7F7FC"/>
                </a:highlight>
              </a:rPr>
              <a:t>A simple analogy: imagine you’re hiking on a hill in fog, trying to reach the lowest point in the valley (the minimum loss). If you can feel the slope of the ground with your feet (that’s like computing the derivative), you can tell which direction goes downhill. If it’s steep under your feet, that’s a large gradient – you should take a bigger step in that direction. If it’s almost flat, you’re likely near a minimum and you take very small steps. This is exactly what derivatives let us do with our model’s loss: they guide the adjustments to weights to go “downhill” on the loss landscape.</a:t>
            </a:r>
          </a:p>
          <a:p>
            <a:endParaRPr lang="en-IE" sz="1200" dirty="0">
              <a:highlight>
                <a:srgbClr val="F7F7FC"/>
              </a:highlight>
            </a:endParaRPr>
          </a:p>
          <a:p>
            <a:r>
              <a:rPr lang="en-IE" sz="1200" dirty="0">
                <a:highlight>
                  <a:srgbClr val="F7F7FC"/>
                </a:highlight>
              </a:rPr>
              <a:t>In summary, derivatives are the mathematical tool that let us minimize the loss. They translate the abstract goal of “make the loss smaller” into a precise direction and magnitude for changing each parameter. Without derivatives, our model would have no clue how to tweak its parameters to improve – it would be like guessing blindly. With derivatives (and algorithms like gradient descent), we have a systematic way to improve the model gradually, which is what learning is all about.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e575b9ba8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e575b9ba8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5192D"/>
                </a:solidFill>
                <a:highlight>
                  <a:srgbClr val="F7F7FC"/>
                </a:highlight>
              </a:rPr>
              <a:t>Let's think of the loss function we are trying to minimize as a valley. Each horizontal step (along x) involves gaining or losing some height (y). At steeper slopes, a single step means losing or gaining a lot of elevation. Mathematically, the derivative (or slope) is high. Inversely, at gentler slopes, a single step involves losing or gaining less elevation, meaning a smaller derivative, or slope. Finally, the bottom of the valley is flat, and elevation does not change at each step: the derivative is null. If the valley is our loss function, the function is at minimum when the derivative is null.</a:t>
            </a:r>
          </a:p>
          <a:p>
            <a:pPr marL="0" lvl="0" indent="0" algn="l" rtl="0">
              <a:spcBef>
                <a:spcPts val="0"/>
              </a:spcBef>
              <a:spcAft>
                <a:spcPts val="0"/>
              </a:spcAft>
              <a:buNone/>
            </a:pPr>
            <a:r>
              <a:rPr lang="en-IE" dirty="0"/>
              <a:t>To make the concept of derivatives and gradient-based optimization more intuitive, this slide provides an analogy. A common analogy for derivatives in machine learning is the mountain or hill analogy we just used, so let’s elaborate on that, as it’s likely similar to what the slide conveys: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Imagine you are standing on a hillside in the dark or fog and you want to get to the lowest point in the valley. You can’t see the whole landscape, but you can feel the slope of the ground where you stand. If the ground slopes downward in a certain direction, you take a step that way. The steeper the slope, the bigger step you can take (because you know you’re going downhill confidently). If the ground is flat or only slightly sloped, you take a cautious small step because you might be near a valley bottom or a ridge. This process of feeling the slope and stepping downhill is analogous to how we use gradients to update our model parameters.</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 derivative (gradient) at your current position corresponds to the slope of the loss function given the current model parameters:</a:t>
            </a:r>
          </a:p>
          <a:p>
            <a:pPr marL="0" lvl="0" indent="0" algn="l" rtl="0">
              <a:spcBef>
                <a:spcPts val="0"/>
              </a:spcBef>
              <a:spcAft>
                <a:spcPts val="0"/>
              </a:spcAft>
              <a:buNone/>
            </a:pPr>
            <a:r>
              <a:rPr lang="en-IE" dirty="0"/>
              <a:t>	•	A large gradient means a steep slope – we’re far from optimum and know which direction will reduce loss fastest, so we can make a larger update to our parameters.</a:t>
            </a:r>
          </a:p>
          <a:p>
            <a:pPr marL="0" lvl="0" indent="0" algn="l" rtl="0">
              <a:spcBef>
                <a:spcPts val="0"/>
              </a:spcBef>
              <a:spcAft>
                <a:spcPts val="0"/>
              </a:spcAft>
              <a:buNone/>
            </a:pPr>
            <a:r>
              <a:rPr lang="en-IE" dirty="0"/>
              <a:t>	•	A small gradient means the slope is shallow – we might be close to a minimum, so we make smaller adjustments to avoid overshooting or oscillating.</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Another everyday analogy: think of tuning a radio or adjusting shower temperature. If you’re far from the right station or comfortable temperature (loss is high), you’ll turn the knob more (bigger adjustment). As you get closer to the desired point (loss decreasing), you make finer adjustments to dial it in. The sensitivity – how much change in output you get per small turn – is akin to the derivative.</a:t>
            </a:r>
          </a:p>
          <a:p>
            <a:pPr marL="0" lvl="0" indent="0" algn="l" rtl="0">
              <a:spcBef>
                <a:spcPts val="0"/>
              </a:spcBef>
              <a:spcAft>
                <a:spcPts val="0"/>
              </a:spcAft>
              <a:buNone/>
            </a:pPr>
            <a:endParaRPr lang="en-IE" dirty="0"/>
          </a:p>
          <a:p>
            <a:pPr marL="0" lvl="0" indent="0" algn="l" rtl="0">
              <a:spcBef>
                <a:spcPts val="0"/>
              </a:spcBef>
              <a:spcAft>
                <a:spcPts val="0"/>
              </a:spcAft>
              <a:buNone/>
            </a:pPr>
            <a:r>
              <a:rPr lang="en-IE" dirty="0"/>
              <a:t>The key point of the analogy is that derivatives give us a sense of direction and how much to change. It takes a mathematical concept and makes it visual or experiential. So when you think “derivative,” picture that hillside or the radio knob: it’s telling the neural network which way is downhill (toward lower error) and how steep the path is. This is the core idea behind algorithms like gradient descent, which we’ll formally discuss soon. Keep this analogy in mind; it makes the math less abstract and helps you understand why we compute derivatives at all – it’s so the model can navigate the landscape of loss and find a better spot (lower error).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L_4BPjLBF4E&amp;t=373s"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0.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3650" y="2183228"/>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5000" b="0" dirty="0">
              <a:solidFill>
                <a:schemeClr val="dk2"/>
              </a:solidFill>
              <a:latin typeface="Open Sans"/>
              <a:ea typeface="Open Sans"/>
              <a:cs typeface="Open Sans"/>
              <a:sym typeface="Open Sans"/>
            </a:endParaRPr>
          </a:p>
          <a:p>
            <a:pPr marL="0" lvl="0" indent="0" algn="ctr" rtl="0">
              <a:spcBef>
                <a:spcPts val="0"/>
              </a:spcBef>
              <a:spcAft>
                <a:spcPts val="0"/>
              </a:spcAft>
              <a:buNone/>
            </a:pPr>
            <a:r>
              <a:rPr lang="en" sz="5000" b="0" dirty="0">
                <a:solidFill>
                  <a:schemeClr val="dk2"/>
                </a:solidFill>
                <a:latin typeface="Open Sans"/>
                <a:ea typeface="Open Sans"/>
                <a:cs typeface="Open Sans"/>
                <a:sym typeface="Open Sans"/>
              </a:rPr>
              <a:t>Machine Learning Foundations: Day 8</a:t>
            </a:r>
            <a:endParaRPr sz="5000" b="0" dirty="0">
              <a:solidFill>
                <a:schemeClr val="dk2"/>
              </a:solidFill>
              <a:latin typeface="Open Sans"/>
              <a:ea typeface="Open Sans"/>
              <a:cs typeface="Open Sans"/>
              <a:sym typeface="Open Sans"/>
            </a:endParaRPr>
          </a:p>
          <a:p>
            <a:pPr marL="0" lvl="0" indent="0" algn="ctr" rtl="0">
              <a:spcBef>
                <a:spcPts val="0"/>
              </a:spcBef>
              <a:spcAft>
                <a:spcPts val="0"/>
              </a:spcAft>
              <a:buNone/>
            </a:pPr>
            <a:endParaRPr sz="2400" b="0" dirty="0">
              <a:solidFill>
                <a:schemeClr val="dk2"/>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Connecting Derivatives and Model Training</a:t>
            </a:r>
            <a:endParaRPr/>
          </a:p>
        </p:txBody>
      </p:sp>
      <p:sp>
        <p:nvSpPr>
          <p:cNvPr id="105" name="Google Shape;10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06" name="Google Shape;106;p19"/>
          <p:cNvPicPr preferRelativeResize="0"/>
          <p:nvPr/>
        </p:nvPicPr>
        <p:blipFill>
          <a:blip r:embed="rId3">
            <a:alphaModFix/>
          </a:blip>
          <a:stretch>
            <a:fillRect/>
          </a:stretch>
        </p:blipFill>
        <p:spPr>
          <a:xfrm>
            <a:off x="533400" y="1228625"/>
            <a:ext cx="8167658" cy="36751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Backpropagation Concepts</a:t>
            </a:r>
            <a:endParaRPr/>
          </a:p>
        </p:txBody>
      </p:sp>
      <p:sp>
        <p:nvSpPr>
          <p:cNvPr id="112" name="Google Shape;11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13" name="Google Shape;113;p20"/>
          <p:cNvPicPr preferRelativeResize="0"/>
          <p:nvPr/>
        </p:nvPicPr>
        <p:blipFill>
          <a:blip r:embed="rId3">
            <a:alphaModFix/>
          </a:blip>
          <a:stretch>
            <a:fillRect/>
          </a:stretch>
        </p:blipFill>
        <p:spPr>
          <a:xfrm>
            <a:off x="762000" y="1304825"/>
            <a:ext cx="7754893" cy="32059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6DCD-F27F-06BC-CE9F-049FDBDEE9E6}"/>
              </a:ext>
            </a:extLst>
          </p:cNvPr>
          <p:cNvSpPr>
            <a:spLocks noGrp="1"/>
          </p:cNvSpPr>
          <p:nvPr>
            <p:ph type="title"/>
          </p:nvPr>
        </p:nvSpPr>
        <p:spPr/>
        <p:txBody>
          <a:bodyPr/>
          <a:lstStyle/>
          <a:p>
            <a:r>
              <a:rPr lang="en-US" dirty="0" err="1"/>
              <a:t>Visualising</a:t>
            </a:r>
            <a:r>
              <a:rPr lang="en-US" dirty="0"/>
              <a:t> BPs</a:t>
            </a:r>
          </a:p>
        </p:txBody>
      </p:sp>
      <p:sp>
        <p:nvSpPr>
          <p:cNvPr id="4" name="Slide Number Placeholder 3">
            <a:extLst>
              <a:ext uri="{FF2B5EF4-FFF2-40B4-BE49-F238E27FC236}">
                <a16:creationId xmlns:a16="http://schemas.microsoft.com/office/drawing/2014/main" id="{E6DD6C23-5E3E-23A1-C5A1-69C3D7BD11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10242" name="Picture 2" descr="Vanishing and Exploding Gradients - Naukri Code 360">
            <a:extLst>
              <a:ext uri="{FF2B5EF4-FFF2-40B4-BE49-F238E27FC236}">
                <a16:creationId xmlns:a16="http://schemas.microsoft.com/office/drawing/2014/main" id="{DAD86089-EEFD-B76E-19DE-AC831BE58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3494" y="1152425"/>
            <a:ext cx="4957011" cy="3717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864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Backpropagation In PyTorch</a:t>
            </a:r>
            <a:endParaRPr/>
          </a:p>
        </p:txBody>
      </p:sp>
      <p:sp>
        <p:nvSpPr>
          <p:cNvPr id="119" name="Google Shape;1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20" name="Google Shape;120;p21"/>
          <p:cNvPicPr preferRelativeResize="0"/>
          <p:nvPr/>
        </p:nvPicPr>
        <p:blipFill>
          <a:blip r:embed="rId3">
            <a:alphaModFix/>
          </a:blip>
          <a:stretch>
            <a:fillRect/>
          </a:stretch>
        </p:blipFill>
        <p:spPr>
          <a:xfrm>
            <a:off x="533400" y="1228625"/>
            <a:ext cx="8161317" cy="3686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 Model Parameters</a:t>
            </a:r>
            <a:endParaRPr/>
          </a:p>
        </p:txBody>
      </p:sp>
      <p:sp>
        <p:nvSpPr>
          <p:cNvPr id="126" name="Google Shape;12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27" name="Google Shape;127;p22"/>
          <p:cNvPicPr preferRelativeResize="0"/>
          <p:nvPr/>
        </p:nvPicPr>
        <p:blipFill>
          <a:blip r:embed="rId3">
            <a:alphaModFix/>
          </a:blip>
          <a:stretch>
            <a:fillRect/>
          </a:stretch>
        </p:blipFill>
        <p:spPr>
          <a:xfrm>
            <a:off x="457200" y="1304825"/>
            <a:ext cx="8167660" cy="35072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Convex and Non-convex Functions</a:t>
            </a:r>
            <a:endParaRPr/>
          </a:p>
        </p:txBody>
      </p:sp>
      <p:sp>
        <p:nvSpPr>
          <p:cNvPr id="133" name="Google Shape;13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134" name="Google Shape;134;p23"/>
          <p:cNvPicPr preferRelativeResize="0"/>
          <p:nvPr/>
        </p:nvPicPr>
        <p:blipFill>
          <a:blip r:embed="rId3">
            <a:alphaModFix/>
          </a:blip>
          <a:stretch>
            <a:fillRect/>
          </a:stretch>
        </p:blipFill>
        <p:spPr>
          <a:xfrm>
            <a:off x="228600" y="1304825"/>
            <a:ext cx="8732782" cy="32059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Descent</a:t>
            </a:r>
            <a:endParaRPr/>
          </a:p>
        </p:txBody>
      </p:sp>
      <p:sp>
        <p:nvSpPr>
          <p:cNvPr id="140" name="Google Shape;14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141" name="Google Shape;141;p24"/>
          <p:cNvPicPr preferRelativeResize="0"/>
          <p:nvPr/>
        </p:nvPicPr>
        <p:blipFill>
          <a:blip r:embed="rId3">
            <a:alphaModFix/>
          </a:blip>
          <a:stretch>
            <a:fillRect/>
          </a:stretch>
        </p:blipFill>
        <p:spPr>
          <a:xfrm>
            <a:off x="457200" y="1152425"/>
            <a:ext cx="7989523" cy="3686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D901B353-0367-E5FF-5057-07CBAC3EB2E9}"/>
            </a:ext>
          </a:extLst>
        </p:cNvPr>
        <p:cNvGrpSpPr/>
        <p:nvPr/>
      </p:nvGrpSpPr>
      <p:grpSpPr>
        <a:xfrm>
          <a:off x="0" y="0"/>
          <a:ext cx="0" cy="0"/>
          <a:chOff x="0" y="0"/>
          <a:chExt cx="0" cy="0"/>
        </a:xfrm>
      </p:grpSpPr>
      <p:sp>
        <p:nvSpPr>
          <p:cNvPr id="207" name="Google Shape;207;p34">
            <a:extLst>
              <a:ext uri="{FF2B5EF4-FFF2-40B4-BE49-F238E27FC236}">
                <a16:creationId xmlns:a16="http://schemas.microsoft.com/office/drawing/2014/main" id="{A3E62F8B-4993-C699-7DF9-CCA9510EE932}"/>
              </a:ext>
            </a:extLst>
          </p:cNvPr>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Different types of GDs</a:t>
            </a:r>
            <a:endParaRPr dirty="0"/>
          </a:p>
          <a:p>
            <a:pPr marL="0" lvl="0" indent="0" algn="l" rtl="0">
              <a:spcBef>
                <a:spcPts val="0"/>
              </a:spcBef>
              <a:spcAft>
                <a:spcPts val="0"/>
              </a:spcAft>
              <a:buNone/>
            </a:pPr>
            <a:endParaRPr dirty="0"/>
          </a:p>
        </p:txBody>
      </p:sp>
      <p:sp>
        <p:nvSpPr>
          <p:cNvPr id="209" name="Google Shape;209;p34">
            <a:extLst>
              <a:ext uri="{FF2B5EF4-FFF2-40B4-BE49-F238E27FC236}">
                <a16:creationId xmlns:a16="http://schemas.microsoft.com/office/drawing/2014/main" id="{1612C635-B1D1-6575-95AE-7965BBA26579}"/>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9218" name="Picture 2" descr="How to deal with vanishing and exploding gradients | by Rahul Pandey |  DSciEr | Medium">
            <a:extLst>
              <a:ext uri="{FF2B5EF4-FFF2-40B4-BE49-F238E27FC236}">
                <a16:creationId xmlns:a16="http://schemas.microsoft.com/office/drawing/2014/main" id="{8CBDC603-1D6B-2DF9-18D0-A7C07752E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170504"/>
            <a:ext cx="5079164" cy="383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059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a Neural Network</a:t>
            </a:r>
            <a:endParaRPr/>
          </a:p>
        </p:txBody>
      </p:sp>
      <p:sp>
        <p:nvSpPr>
          <p:cNvPr id="147" name="Google Shape;147;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AutoNum type="arabicPeriod"/>
            </a:pPr>
            <a:r>
              <a:rPr lang="en" sz="1600"/>
              <a:t>Create a model</a:t>
            </a:r>
            <a:endParaRPr sz="1600"/>
          </a:p>
          <a:p>
            <a:pPr marL="457200" lvl="0" indent="-330200" algn="l" rtl="0">
              <a:lnSpc>
                <a:spcPct val="200000"/>
              </a:lnSpc>
              <a:spcBef>
                <a:spcPts val="0"/>
              </a:spcBef>
              <a:spcAft>
                <a:spcPts val="0"/>
              </a:spcAft>
              <a:buSzPts val="1600"/>
              <a:buAutoNum type="arabicPeriod"/>
            </a:pPr>
            <a:r>
              <a:rPr lang="en" sz="1600"/>
              <a:t>Choose a loss function</a:t>
            </a:r>
            <a:endParaRPr sz="1600"/>
          </a:p>
          <a:p>
            <a:pPr marL="457200" lvl="0" indent="-330200" algn="l" rtl="0">
              <a:lnSpc>
                <a:spcPct val="200000"/>
              </a:lnSpc>
              <a:spcBef>
                <a:spcPts val="0"/>
              </a:spcBef>
              <a:spcAft>
                <a:spcPts val="0"/>
              </a:spcAft>
              <a:buSzPts val="1600"/>
              <a:buAutoNum type="arabicPeriod"/>
            </a:pPr>
            <a:r>
              <a:rPr lang="en" sz="1600"/>
              <a:t>Create a dataset</a:t>
            </a:r>
            <a:endParaRPr sz="1600"/>
          </a:p>
          <a:p>
            <a:pPr marL="457200" lvl="0" indent="-330200" algn="l" rtl="0">
              <a:lnSpc>
                <a:spcPct val="200000"/>
              </a:lnSpc>
              <a:spcBef>
                <a:spcPts val="0"/>
              </a:spcBef>
              <a:spcAft>
                <a:spcPts val="0"/>
              </a:spcAft>
              <a:buSzPts val="1600"/>
              <a:buAutoNum type="arabicPeriod"/>
            </a:pPr>
            <a:r>
              <a:rPr lang="en" sz="1600"/>
              <a:t>Define an optimizer</a:t>
            </a:r>
            <a:endParaRPr sz="1600"/>
          </a:p>
          <a:p>
            <a:pPr marL="457200" lvl="0" indent="-330200" algn="l" rtl="0">
              <a:lnSpc>
                <a:spcPct val="200000"/>
              </a:lnSpc>
              <a:spcBef>
                <a:spcPts val="0"/>
              </a:spcBef>
              <a:spcAft>
                <a:spcPts val="0"/>
              </a:spcAft>
              <a:buSzPts val="1600"/>
              <a:buAutoNum type="arabicPeriod"/>
            </a:pPr>
            <a:r>
              <a:rPr lang="en" sz="1600"/>
              <a:t>Run a training loop, where for each sample of the dataset, we repeat</a:t>
            </a:r>
            <a:endParaRPr sz="1600"/>
          </a:p>
          <a:p>
            <a:pPr marL="914400" lvl="1" indent="-311150" algn="l" rtl="0">
              <a:lnSpc>
                <a:spcPct val="200000"/>
              </a:lnSpc>
              <a:spcBef>
                <a:spcPts val="0"/>
              </a:spcBef>
              <a:spcAft>
                <a:spcPts val="0"/>
              </a:spcAft>
              <a:buSzPts val="1300"/>
              <a:buAutoNum type="alphaLcPeriod"/>
            </a:pPr>
            <a:r>
              <a:rPr lang="en" sz="1300"/>
              <a:t>Calculating loss (forward pass)</a:t>
            </a:r>
            <a:endParaRPr sz="1300"/>
          </a:p>
          <a:p>
            <a:pPr marL="914400" lvl="1" indent="-311150" algn="l" rtl="0">
              <a:lnSpc>
                <a:spcPct val="200000"/>
              </a:lnSpc>
              <a:spcBef>
                <a:spcPts val="0"/>
              </a:spcBef>
              <a:spcAft>
                <a:spcPts val="0"/>
              </a:spcAft>
              <a:buSzPts val="1300"/>
              <a:buAutoNum type="alphaLcPeriod"/>
            </a:pPr>
            <a:r>
              <a:rPr lang="en" sz="1300"/>
              <a:t>Calculating local gradients</a:t>
            </a:r>
            <a:endParaRPr sz="1300"/>
          </a:p>
          <a:p>
            <a:pPr marL="914400" lvl="1" indent="-311150" algn="l" rtl="0">
              <a:lnSpc>
                <a:spcPct val="200000"/>
              </a:lnSpc>
              <a:spcBef>
                <a:spcPts val="0"/>
              </a:spcBef>
              <a:spcAft>
                <a:spcPts val="0"/>
              </a:spcAft>
              <a:buSzPts val="1300"/>
              <a:buAutoNum type="alphaLcPeriod"/>
            </a:pPr>
            <a:r>
              <a:rPr lang="en" sz="1300"/>
              <a:t>Updating model parameters</a:t>
            </a:r>
            <a:endParaRPr sz="1300"/>
          </a:p>
          <a:p>
            <a:pPr marL="457200" lvl="0" indent="0" algn="l" rtl="0">
              <a:lnSpc>
                <a:spcPct val="200000"/>
              </a:lnSpc>
              <a:spcBef>
                <a:spcPts val="1600"/>
              </a:spcBef>
              <a:spcAft>
                <a:spcPts val="0"/>
              </a:spcAft>
              <a:buNone/>
            </a:pPr>
            <a:endParaRPr/>
          </a:p>
          <a:p>
            <a:pPr marL="0" lvl="0" indent="0" algn="l" rtl="0">
              <a:lnSpc>
                <a:spcPct val="200000"/>
              </a:lnSpc>
              <a:spcBef>
                <a:spcPts val="1600"/>
              </a:spcBef>
              <a:spcAft>
                <a:spcPts val="1600"/>
              </a:spcAft>
              <a:buNone/>
            </a:pPr>
            <a:endParaRPr/>
          </a:p>
        </p:txBody>
      </p:sp>
      <p:sp>
        <p:nvSpPr>
          <p:cNvPr id="148" name="Google Shape;14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 Salary Dataset</a:t>
            </a:r>
            <a:endParaRPr/>
          </a:p>
        </p:txBody>
      </p:sp>
      <p:sp>
        <p:nvSpPr>
          <p:cNvPr id="154" name="Google Shape;15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55" name="Google Shape;155;p26"/>
          <p:cNvPicPr preferRelativeResize="0"/>
          <p:nvPr/>
        </p:nvPicPr>
        <p:blipFill>
          <a:blip r:embed="rId3">
            <a:alphaModFix/>
          </a:blip>
          <a:stretch>
            <a:fillRect/>
          </a:stretch>
        </p:blipFill>
        <p:spPr>
          <a:xfrm>
            <a:off x="609600" y="1228625"/>
            <a:ext cx="8019997" cy="3686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t>Part 1</a:t>
            </a:r>
            <a:endParaRPr sz="4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Mean Squared Error Loss</a:t>
            </a:r>
            <a:endParaRPr/>
          </a:p>
        </p:txBody>
      </p:sp>
      <p:sp>
        <p:nvSpPr>
          <p:cNvPr id="161" name="Google Shape;16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62" name="Google Shape;162;p27"/>
          <p:cNvPicPr preferRelativeResize="0"/>
          <p:nvPr/>
        </p:nvPicPr>
        <p:blipFill>
          <a:blip r:embed="rId3">
            <a:alphaModFix/>
          </a:blip>
          <a:stretch>
            <a:fillRect/>
          </a:stretch>
        </p:blipFill>
        <p:spPr>
          <a:xfrm>
            <a:off x="457200" y="1304825"/>
            <a:ext cx="8167658" cy="35451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Training Loop</a:t>
            </a:r>
            <a:endParaRPr/>
          </a:p>
        </p:txBody>
      </p:sp>
      <p:sp>
        <p:nvSpPr>
          <p:cNvPr id="168" name="Google Shape;16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169" name="Google Shape;169;p28"/>
          <p:cNvPicPr preferRelativeResize="0"/>
          <p:nvPr/>
        </p:nvPicPr>
        <p:blipFill>
          <a:blip r:embed="rId3">
            <a:alphaModFix/>
          </a:blip>
          <a:stretch>
            <a:fillRect/>
          </a:stretch>
        </p:blipFill>
        <p:spPr>
          <a:xfrm>
            <a:off x="533400" y="1304825"/>
            <a:ext cx="8059147" cy="32059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Loop</a:t>
            </a:r>
            <a:endParaRPr/>
          </a:p>
        </p:txBody>
      </p:sp>
      <p:sp>
        <p:nvSpPr>
          <p:cNvPr id="175" name="Google Shape;175;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76" name="Google Shape;176;p29"/>
          <p:cNvPicPr preferRelativeResize="0"/>
          <p:nvPr/>
        </p:nvPicPr>
        <p:blipFill>
          <a:blip r:embed="rId3">
            <a:alphaModFix/>
          </a:blip>
          <a:stretch>
            <a:fillRect/>
          </a:stretch>
        </p:blipFill>
        <p:spPr>
          <a:xfrm>
            <a:off x="457200" y="1228625"/>
            <a:ext cx="8167657" cy="36107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t>Part 2</a:t>
            </a:r>
            <a:endParaRPr sz="4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02FF-841A-A5D5-C4CB-263FD6414BF7}"/>
              </a:ext>
            </a:extLst>
          </p:cNvPr>
          <p:cNvSpPr>
            <a:spLocks noGrp="1"/>
          </p:cNvSpPr>
          <p:nvPr>
            <p:ph type="title"/>
          </p:nvPr>
        </p:nvSpPr>
        <p:spPr/>
        <p:txBody>
          <a:bodyPr/>
          <a:lstStyle/>
          <a:p>
            <a:r>
              <a:rPr lang="en-US" dirty="0"/>
              <a:t>Recall AFs</a:t>
            </a:r>
          </a:p>
        </p:txBody>
      </p:sp>
      <p:sp>
        <p:nvSpPr>
          <p:cNvPr id="4" name="Slide Number Placeholder 3">
            <a:extLst>
              <a:ext uri="{FF2B5EF4-FFF2-40B4-BE49-F238E27FC236}">
                <a16:creationId xmlns:a16="http://schemas.microsoft.com/office/drawing/2014/main" id="{17A0575A-A0FA-1B85-6A6B-6E93029DB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122" name="Picture 2" descr="Activation Functions - PRIMO.ai">
            <a:extLst>
              <a:ext uri="{FF2B5EF4-FFF2-40B4-BE49-F238E27FC236}">
                <a16:creationId xmlns:a16="http://schemas.microsoft.com/office/drawing/2014/main" id="{58DA5C16-3E93-7208-2C06-44E63E5C8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037" y="1427211"/>
            <a:ext cx="4797926" cy="296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272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D61E5-E81E-56E6-3C18-D44BF4E02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247E8-DBC4-1134-CA72-AC562E93224F}"/>
              </a:ext>
            </a:extLst>
          </p:cNvPr>
          <p:cNvSpPr>
            <a:spLocks noGrp="1"/>
          </p:cNvSpPr>
          <p:nvPr>
            <p:ph type="title"/>
          </p:nvPr>
        </p:nvSpPr>
        <p:spPr/>
        <p:txBody>
          <a:bodyPr/>
          <a:lstStyle/>
          <a:p>
            <a:r>
              <a:rPr lang="en-US" dirty="0"/>
              <a:t>Recall Afs 2</a:t>
            </a:r>
          </a:p>
        </p:txBody>
      </p:sp>
      <p:sp>
        <p:nvSpPr>
          <p:cNvPr id="4" name="Slide Number Placeholder 3">
            <a:extLst>
              <a:ext uri="{FF2B5EF4-FFF2-40B4-BE49-F238E27FC236}">
                <a16:creationId xmlns:a16="http://schemas.microsoft.com/office/drawing/2014/main" id="{290AB89F-8E96-92AC-516D-CF7F1A1122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7170" name="Picture 2" descr="Activation functions and its types | by vinodhkumar baskaran | Medium">
            <a:extLst>
              <a:ext uri="{FF2B5EF4-FFF2-40B4-BE49-F238E27FC236}">
                <a16:creationId xmlns:a16="http://schemas.microsoft.com/office/drawing/2014/main" id="{799E3911-3998-6439-7310-4D4FC1B77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399" y="1152425"/>
            <a:ext cx="5739063" cy="322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14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29459-FBB2-111C-63EE-FCB471883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34C03-27A8-4EFA-B77A-9DA3D74539BF}"/>
              </a:ext>
            </a:extLst>
          </p:cNvPr>
          <p:cNvSpPr>
            <a:spLocks noGrp="1"/>
          </p:cNvSpPr>
          <p:nvPr>
            <p:ph type="title"/>
          </p:nvPr>
        </p:nvSpPr>
        <p:spPr/>
        <p:txBody>
          <a:bodyPr/>
          <a:lstStyle/>
          <a:p>
            <a:r>
              <a:rPr lang="en-US" dirty="0"/>
              <a:t>Recall AFs 3</a:t>
            </a:r>
          </a:p>
        </p:txBody>
      </p:sp>
      <p:sp>
        <p:nvSpPr>
          <p:cNvPr id="4" name="Slide Number Placeholder 3">
            <a:extLst>
              <a:ext uri="{FF2B5EF4-FFF2-40B4-BE49-F238E27FC236}">
                <a16:creationId xmlns:a16="http://schemas.microsoft.com/office/drawing/2014/main" id="{B45500DB-E2EB-A172-95B9-4F66825566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8194" name="Picture 2" descr="Activation Functions - PRIMO.ai">
            <a:extLst>
              <a:ext uri="{FF2B5EF4-FFF2-40B4-BE49-F238E27FC236}">
                <a16:creationId xmlns:a16="http://schemas.microsoft.com/office/drawing/2014/main" id="{898677BC-BB52-1F95-1323-7F56506EF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608" y="1076013"/>
            <a:ext cx="3663616" cy="366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205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0730-DDA2-770E-158C-34F5D7245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584B4-EBF8-27B7-73E1-8D37A940B46A}"/>
              </a:ext>
            </a:extLst>
          </p:cNvPr>
          <p:cNvSpPr>
            <a:spLocks noGrp="1"/>
          </p:cNvSpPr>
          <p:nvPr>
            <p:ph type="title"/>
          </p:nvPr>
        </p:nvSpPr>
        <p:spPr/>
        <p:txBody>
          <a:bodyPr/>
          <a:lstStyle/>
          <a:p>
            <a:r>
              <a:rPr lang="en-US" dirty="0"/>
              <a:t>Recall AFs 4</a:t>
            </a:r>
          </a:p>
        </p:txBody>
      </p:sp>
      <p:sp>
        <p:nvSpPr>
          <p:cNvPr id="4" name="Slide Number Placeholder 3">
            <a:extLst>
              <a:ext uri="{FF2B5EF4-FFF2-40B4-BE49-F238E27FC236}">
                <a16:creationId xmlns:a16="http://schemas.microsoft.com/office/drawing/2014/main" id="{F03B80B0-C2EC-360E-DBB7-A598A17161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12290" name="Picture 2">
            <a:extLst>
              <a:ext uri="{FF2B5EF4-FFF2-40B4-BE49-F238E27FC236}">
                <a16:creationId xmlns:a16="http://schemas.microsoft.com/office/drawing/2014/main" id="{54F5347F-161C-3ED3-95C0-087E1E7AD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44121"/>
            <a:ext cx="7620000"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871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Sigmoid and Softmax Function</a:t>
            </a:r>
            <a:endParaRPr/>
          </a:p>
        </p:txBody>
      </p:sp>
      <p:sp>
        <p:nvSpPr>
          <p:cNvPr id="187" name="Google Shape;18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88" name="Google Shape;188;p31"/>
          <p:cNvPicPr preferRelativeResize="0"/>
          <p:nvPr/>
        </p:nvPicPr>
        <p:blipFill>
          <a:blip r:embed="rId3">
            <a:alphaModFix/>
          </a:blip>
          <a:stretch>
            <a:fillRect/>
          </a:stretch>
        </p:blipFill>
        <p:spPr>
          <a:xfrm>
            <a:off x="685800" y="1228625"/>
            <a:ext cx="7625237" cy="3686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ReLU Function</a:t>
            </a:r>
            <a:endParaRPr/>
          </a:p>
        </p:txBody>
      </p:sp>
      <p:sp>
        <p:nvSpPr>
          <p:cNvPr id="194" name="Google Shape;19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195" name="Google Shape;195;p32"/>
          <p:cNvPicPr preferRelativeResize="0"/>
          <p:nvPr/>
        </p:nvPicPr>
        <p:blipFill>
          <a:blip r:embed="rId3">
            <a:alphaModFix/>
          </a:blip>
          <a:stretch>
            <a:fillRect/>
          </a:stretch>
        </p:blipFill>
        <p:spPr>
          <a:xfrm>
            <a:off x="533400" y="1304825"/>
            <a:ext cx="8167660" cy="35280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0E31-0D88-5A7C-86D7-D77245B8A5BE}"/>
              </a:ext>
            </a:extLst>
          </p:cNvPr>
          <p:cNvSpPr>
            <a:spLocks noGrp="1"/>
          </p:cNvSpPr>
          <p:nvPr>
            <p:ph type="title"/>
          </p:nvPr>
        </p:nvSpPr>
        <p:spPr/>
        <p:txBody>
          <a:bodyPr/>
          <a:lstStyle/>
          <a:p>
            <a:r>
              <a:rPr lang="en-US" dirty="0"/>
              <a:t>Reminder on CFs</a:t>
            </a:r>
          </a:p>
        </p:txBody>
      </p:sp>
      <p:sp>
        <p:nvSpPr>
          <p:cNvPr id="4" name="Slide Number Placeholder 3">
            <a:extLst>
              <a:ext uri="{FF2B5EF4-FFF2-40B4-BE49-F238E27FC236}">
                <a16:creationId xmlns:a16="http://schemas.microsoft.com/office/drawing/2014/main" id="{2C6D153D-F3ED-D66C-7C51-09582B80E4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2050" name="Picture 2" descr="cost function in machine learning">
            <a:extLst>
              <a:ext uri="{FF2B5EF4-FFF2-40B4-BE49-F238E27FC236}">
                <a16:creationId xmlns:a16="http://schemas.microsoft.com/office/drawing/2014/main" id="{5ADD7940-CD37-896D-7901-8091A9481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80" y="1342238"/>
            <a:ext cx="4427972" cy="332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233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Leaky ReLU</a:t>
            </a:r>
            <a:endParaRPr/>
          </a:p>
        </p:txBody>
      </p:sp>
      <p:sp>
        <p:nvSpPr>
          <p:cNvPr id="201" name="Google Shape;20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202" name="Google Shape;202;p33"/>
          <p:cNvPicPr preferRelativeResize="0"/>
          <p:nvPr/>
        </p:nvPicPr>
        <p:blipFill>
          <a:blip r:embed="rId3">
            <a:alphaModFix/>
          </a:blip>
          <a:stretch>
            <a:fillRect/>
          </a:stretch>
        </p:blipFill>
        <p:spPr>
          <a:xfrm>
            <a:off x="381000" y="1228625"/>
            <a:ext cx="8167658" cy="3536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Do We Use ReLU?</a:t>
            </a:r>
            <a:endParaRPr dirty="0"/>
          </a:p>
          <a:p>
            <a:pPr marL="0" lvl="0" indent="0" algn="l" rtl="0">
              <a:spcBef>
                <a:spcPts val="0"/>
              </a:spcBef>
              <a:spcAft>
                <a:spcPts val="0"/>
              </a:spcAft>
              <a:buNone/>
            </a:pPr>
            <a:endParaRPr dirty="0"/>
          </a:p>
        </p:txBody>
      </p:sp>
      <p:sp>
        <p:nvSpPr>
          <p:cNvPr id="208" name="Google Shape;208;p3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SzPts val="2200"/>
              <a:buChar char="●"/>
            </a:pPr>
            <a:r>
              <a:rPr lang="en" sz="2200"/>
              <a:t>Simplicity</a:t>
            </a:r>
            <a:endParaRPr sz="2200"/>
          </a:p>
          <a:p>
            <a:pPr marL="457200" lvl="0" indent="-368300" algn="l" rtl="0">
              <a:lnSpc>
                <a:spcPct val="200000"/>
              </a:lnSpc>
              <a:spcBef>
                <a:spcPts val="0"/>
              </a:spcBef>
              <a:spcAft>
                <a:spcPts val="0"/>
              </a:spcAft>
              <a:buSzPts val="2200"/>
              <a:buChar char="●"/>
            </a:pPr>
            <a:r>
              <a:rPr lang="en" sz="2200"/>
              <a:t>Non-linearity</a:t>
            </a:r>
            <a:endParaRPr sz="2200"/>
          </a:p>
          <a:p>
            <a:pPr marL="457200" lvl="0" indent="-368300" algn="l" rtl="0">
              <a:lnSpc>
                <a:spcPct val="200000"/>
              </a:lnSpc>
              <a:spcBef>
                <a:spcPts val="0"/>
              </a:spcBef>
              <a:spcAft>
                <a:spcPts val="0"/>
              </a:spcAft>
              <a:buSzPts val="2200"/>
              <a:buChar char="●"/>
            </a:pPr>
            <a:r>
              <a:rPr lang="en" sz="2200"/>
              <a:t>Sparsity</a:t>
            </a:r>
            <a:endParaRPr sz="2200"/>
          </a:p>
          <a:p>
            <a:pPr marL="457200" lvl="0" indent="-368300" algn="l" rtl="0">
              <a:lnSpc>
                <a:spcPct val="200000"/>
              </a:lnSpc>
              <a:spcBef>
                <a:spcPts val="0"/>
              </a:spcBef>
              <a:spcAft>
                <a:spcPts val="0"/>
              </a:spcAft>
              <a:buSzPts val="2200"/>
              <a:buChar char="●"/>
            </a:pPr>
            <a:r>
              <a:rPr lang="en" sz="2200"/>
              <a:t>Avoiding vanishing gradient</a:t>
            </a:r>
            <a:endParaRPr sz="2200"/>
          </a:p>
          <a:p>
            <a:pPr marL="457200" lvl="0" indent="-368300" algn="l" rtl="0">
              <a:lnSpc>
                <a:spcPct val="200000"/>
              </a:lnSpc>
              <a:spcBef>
                <a:spcPts val="0"/>
              </a:spcBef>
              <a:spcAft>
                <a:spcPts val="0"/>
              </a:spcAft>
              <a:buSzPts val="2200"/>
              <a:buChar char="●"/>
            </a:pPr>
            <a:r>
              <a:rPr lang="en" sz="2200"/>
              <a:t>Empirical success</a:t>
            </a:r>
            <a:endParaRPr sz="2200"/>
          </a:p>
          <a:p>
            <a:pPr marL="457200" lvl="0" indent="0" algn="l" rtl="0">
              <a:lnSpc>
                <a:spcPct val="200000"/>
              </a:lnSpc>
              <a:spcBef>
                <a:spcPts val="1600"/>
              </a:spcBef>
              <a:spcAft>
                <a:spcPts val="0"/>
              </a:spcAft>
              <a:buNone/>
            </a:pPr>
            <a:endParaRPr/>
          </a:p>
          <a:p>
            <a:pPr marL="0" lvl="0" indent="0" algn="l" rtl="0">
              <a:lnSpc>
                <a:spcPct val="200000"/>
              </a:lnSpc>
              <a:spcBef>
                <a:spcPts val="1600"/>
              </a:spcBef>
              <a:spcAft>
                <a:spcPts val="1600"/>
              </a:spcAft>
              <a:buNone/>
            </a:pPr>
            <a:endParaRPr/>
          </a:p>
        </p:txBody>
      </p:sp>
      <p:sp>
        <p:nvSpPr>
          <p:cNvPr id="209" name="Google Shape;20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t>Part 3</a:t>
            </a:r>
            <a:endParaRPr sz="4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Layers and Neurons</a:t>
            </a:r>
            <a:endParaRPr/>
          </a:p>
        </p:txBody>
      </p:sp>
      <p:sp>
        <p:nvSpPr>
          <p:cNvPr id="220" name="Google Shape;22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221" name="Google Shape;221;p36"/>
          <p:cNvPicPr preferRelativeResize="0"/>
          <p:nvPr/>
        </p:nvPicPr>
        <p:blipFill>
          <a:blip r:embed="rId3">
            <a:alphaModFix/>
          </a:blip>
          <a:stretch>
            <a:fillRect/>
          </a:stretch>
        </p:blipFill>
        <p:spPr>
          <a:xfrm>
            <a:off x="685800" y="1228625"/>
            <a:ext cx="7841096" cy="3686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Tweaking Number of Hidden Layers</a:t>
            </a:r>
            <a:endParaRPr/>
          </a:p>
        </p:txBody>
      </p:sp>
      <p:sp>
        <p:nvSpPr>
          <p:cNvPr id="227" name="Google Shape;22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228" name="Google Shape;228;p37"/>
          <p:cNvPicPr preferRelativeResize="0"/>
          <p:nvPr/>
        </p:nvPicPr>
        <p:blipFill>
          <a:blip r:embed="rId3">
            <a:alphaModFix/>
          </a:blip>
          <a:stretch>
            <a:fillRect/>
          </a:stretch>
        </p:blipFill>
        <p:spPr>
          <a:xfrm>
            <a:off x="533400" y="1304825"/>
            <a:ext cx="8167659" cy="34268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Tweaking Number of Hidden Layers</a:t>
            </a:r>
            <a:endParaRPr/>
          </a:p>
        </p:txBody>
      </p:sp>
      <p:sp>
        <p:nvSpPr>
          <p:cNvPr id="234" name="Google Shape;23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235" name="Google Shape;235;p38"/>
          <p:cNvPicPr preferRelativeResize="0"/>
          <p:nvPr/>
        </p:nvPicPr>
        <p:blipFill>
          <a:blip r:embed="rId3">
            <a:alphaModFix/>
          </a:blip>
          <a:stretch>
            <a:fillRect/>
          </a:stretch>
        </p:blipFill>
        <p:spPr>
          <a:xfrm>
            <a:off x="533400" y="1304825"/>
            <a:ext cx="8167659" cy="342687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Counting Number of Hidden Layers</a:t>
            </a:r>
            <a:endParaRPr/>
          </a:p>
        </p:txBody>
      </p:sp>
      <p:sp>
        <p:nvSpPr>
          <p:cNvPr id="241" name="Google Shape;241;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242" name="Google Shape;242;p39"/>
          <p:cNvPicPr preferRelativeResize="0"/>
          <p:nvPr/>
        </p:nvPicPr>
        <p:blipFill>
          <a:blip r:embed="rId3">
            <a:alphaModFix/>
          </a:blip>
          <a:stretch>
            <a:fillRect/>
          </a:stretch>
        </p:blipFill>
        <p:spPr>
          <a:xfrm>
            <a:off x="533400" y="1304825"/>
            <a:ext cx="8167657" cy="35690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C43A8B01-8FE7-F9E7-A40B-691FB6976AEC}"/>
            </a:ext>
          </a:extLst>
        </p:cNvPr>
        <p:cNvGrpSpPr/>
        <p:nvPr/>
      </p:nvGrpSpPr>
      <p:grpSpPr>
        <a:xfrm>
          <a:off x="0" y="0"/>
          <a:ext cx="0" cy="0"/>
          <a:chOff x="0" y="0"/>
          <a:chExt cx="0" cy="0"/>
        </a:xfrm>
      </p:grpSpPr>
      <p:sp>
        <p:nvSpPr>
          <p:cNvPr id="240" name="Google Shape;240;p39">
            <a:extLst>
              <a:ext uri="{FF2B5EF4-FFF2-40B4-BE49-F238E27FC236}">
                <a16:creationId xmlns:a16="http://schemas.microsoft.com/office/drawing/2014/main" id="{5E7C0702-CC41-EBDF-57B9-310F9EF9541C}"/>
              </a:ext>
            </a:extLst>
          </p:cNvPr>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RNNs – Learning From Itself</a:t>
            </a:r>
            <a:endParaRPr dirty="0"/>
          </a:p>
        </p:txBody>
      </p:sp>
      <p:sp>
        <p:nvSpPr>
          <p:cNvPr id="241" name="Google Shape;241;p39">
            <a:extLst>
              <a:ext uri="{FF2B5EF4-FFF2-40B4-BE49-F238E27FC236}">
                <a16:creationId xmlns:a16="http://schemas.microsoft.com/office/drawing/2014/main" id="{6B00CA5A-6D20-57DE-F479-502C23486D76}"/>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13314" name="Picture 2" descr="AI Learns to Walk (deep reinforcement learning) on Make a GIF">
            <a:hlinkClick r:id="rId3"/>
            <a:extLst>
              <a:ext uri="{FF2B5EF4-FFF2-40B4-BE49-F238E27FC236}">
                <a16:creationId xmlns:a16="http://schemas.microsoft.com/office/drawing/2014/main" id="{ECE85AF4-A108-0A85-6E59-3769C0EF1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716" y="1152425"/>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25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Today’s Task</a:t>
            </a:r>
            <a:endParaRPr/>
          </a:p>
          <a:p>
            <a:pPr marL="0" lvl="0" indent="0" algn="l" rtl="0">
              <a:spcBef>
                <a:spcPts val="0"/>
              </a:spcBef>
              <a:spcAft>
                <a:spcPts val="0"/>
              </a:spcAft>
              <a:buNone/>
            </a:pPr>
            <a:endParaRPr/>
          </a:p>
        </p:txBody>
      </p:sp>
      <p:sp>
        <p:nvSpPr>
          <p:cNvPr id="248" name="Google Shape;248;p4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SzPts val="2200"/>
              <a:buChar char="●"/>
            </a:pPr>
            <a:r>
              <a:rPr lang="en" sz="2200"/>
              <a:t>Play around with model complexity as in adding more hidden layers and see how validation accuracy is affected</a:t>
            </a:r>
            <a:endParaRPr sz="2200"/>
          </a:p>
          <a:p>
            <a:pPr marL="457200" lvl="0" indent="-368300" algn="l" rtl="0">
              <a:lnSpc>
                <a:spcPct val="200000"/>
              </a:lnSpc>
              <a:spcBef>
                <a:spcPts val="0"/>
              </a:spcBef>
              <a:spcAft>
                <a:spcPts val="0"/>
              </a:spcAft>
              <a:buSzPts val="2200"/>
              <a:buChar char="●"/>
            </a:pPr>
            <a:r>
              <a:rPr lang="en" sz="2200"/>
              <a:t>(optional) use better techniques for cleaning text data to try to improve accuracy</a:t>
            </a:r>
            <a:endParaRPr sz="2200"/>
          </a:p>
          <a:p>
            <a:pPr marL="457200" lvl="0" indent="0" algn="l" rtl="0">
              <a:lnSpc>
                <a:spcPct val="200000"/>
              </a:lnSpc>
              <a:spcBef>
                <a:spcPts val="1600"/>
              </a:spcBef>
              <a:spcAft>
                <a:spcPts val="0"/>
              </a:spcAft>
              <a:buNone/>
            </a:pPr>
            <a:endParaRPr/>
          </a:p>
          <a:p>
            <a:pPr marL="0" lvl="0" indent="0" algn="l" rtl="0">
              <a:lnSpc>
                <a:spcPct val="200000"/>
              </a:lnSpc>
              <a:spcBef>
                <a:spcPts val="1600"/>
              </a:spcBef>
              <a:spcAft>
                <a:spcPts val="1600"/>
              </a:spcAft>
              <a:buNone/>
            </a:pPr>
            <a:endParaRPr/>
          </a:p>
        </p:txBody>
      </p:sp>
      <p:sp>
        <p:nvSpPr>
          <p:cNvPr id="249" name="Google Shape;24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t>Thank You!!!</a:t>
            </a:r>
            <a:endParaRPr sz="4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a:extLst>
            <a:ext uri="{FF2B5EF4-FFF2-40B4-BE49-F238E27FC236}">
              <a16:creationId xmlns:a16="http://schemas.microsoft.com/office/drawing/2014/main" id="{2D30EF55-09AE-6031-4BF2-911048B2A189}"/>
            </a:ext>
          </a:extLst>
        </p:cNvPr>
        <p:cNvGrpSpPr/>
        <p:nvPr/>
      </p:nvGrpSpPr>
      <p:grpSpPr>
        <a:xfrm>
          <a:off x="0" y="0"/>
          <a:ext cx="0" cy="0"/>
          <a:chOff x="0" y="0"/>
          <a:chExt cx="0" cy="0"/>
        </a:xfrm>
      </p:grpSpPr>
      <p:sp>
        <p:nvSpPr>
          <p:cNvPr id="76" name="Google Shape;76;p15">
            <a:extLst>
              <a:ext uri="{FF2B5EF4-FFF2-40B4-BE49-F238E27FC236}">
                <a16:creationId xmlns:a16="http://schemas.microsoft.com/office/drawing/2014/main" id="{64CE0C3A-F4E6-9849-8778-9319614B1092}"/>
              </a:ext>
            </a:extLst>
          </p:cNvPr>
          <p:cNvSpPr txBox="1">
            <a:spLocks noGrp="1"/>
          </p:cNvSpPr>
          <p:nvPr>
            <p:ph type="title"/>
          </p:nvPr>
        </p:nvSpPr>
        <p:spPr>
          <a:xfrm>
            <a:off x="311700" y="484139"/>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Cross Entropy Loss</a:t>
            </a:r>
            <a:endParaRPr dirty="0"/>
          </a:p>
        </p:txBody>
      </p:sp>
      <p:sp>
        <p:nvSpPr>
          <p:cNvPr id="77" name="Google Shape;77;p15">
            <a:extLst>
              <a:ext uri="{FF2B5EF4-FFF2-40B4-BE49-F238E27FC236}">
                <a16:creationId xmlns:a16="http://schemas.microsoft.com/office/drawing/2014/main" id="{57256586-C482-0F50-45F7-A5F513690326}"/>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26" name="Picture 2" descr="Cross Entropy Loss: Intro, Applications, Code">
            <a:extLst>
              <a:ext uri="{FF2B5EF4-FFF2-40B4-BE49-F238E27FC236}">
                <a16:creationId xmlns:a16="http://schemas.microsoft.com/office/drawing/2014/main" id="{47DC4FC0-E64F-0769-E8C2-E00FE5C2F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21" y="1397459"/>
            <a:ext cx="3625552" cy="2169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mmies guide to Cost Functions in Machine Learning [with Animation] - MLK  - Machine Learning Knowledge">
            <a:extLst>
              <a:ext uri="{FF2B5EF4-FFF2-40B4-BE49-F238E27FC236}">
                <a16:creationId xmlns:a16="http://schemas.microsoft.com/office/drawing/2014/main" id="{4D9FF011-3164-9435-A80F-D2B0F07EB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253" y="659495"/>
            <a:ext cx="5099345" cy="382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86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a:extLst>
            <a:ext uri="{FF2B5EF4-FFF2-40B4-BE49-F238E27FC236}">
              <a16:creationId xmlns:a16="http://schemas.microsoft.com/office/drawing/2014/main" id="{CEACFC07-6869-2AC6-97CA-E24C10E39411}"/>
            </a:ext>
          </a:extLst>
        </p:cNvPr>
        <p:cNvGrpSpPr/>
        <p:nvPr/>
      </p:nvGrpSpPr>
      <p:grpSpPr>
        <a:xfrm>
          <a:off x="0" y="0"/>
          <a:ext cx="0" cy="0"/>
          <a:chOff x="0" y="0"/>
          <a:chExt cx="0" cy="0"/>
        </a:xfrm>
      </p:grpSpPr>
      <p:sp>
        <p:nvSpPr>
          <p:cNvPr id="76" name="Google Shape;76;p15">
            <a:extLst>
              <a:ext uri="{FF2B5EF4-FFF2-40B4-BE49-F238E27FC236}">
                <a16:creationId xmlns:a16="http://schemas.microsoft.com/office/drawing/2014/main" id="{060B5EF6-2B52-D864-7ED0-D9896D19D2CB}"/>
              </a:ext>
            </a:extLst>
          </p:cNvPr>
          <p:cNvSpPr txBox="1">
            <a:spLocks noGrp="1"/>
          </p:cNvSpPr>
          <p:nvPr>
            <p:ph type="title"/>
          </p:nvPr>
        </p:nvSpPr>
        <p:spPr>
          <a:xfrm>
            <a:off x="311700" y="484139"/>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Cross Entropy Loss</a:t>
            </a:r>
            <a:endParaRPr dirty="0"/>
          </a:p>
        </p:txBody>
      </p:sp>
      <p:sp>
        <p:nvSpPr>
          <p:cNvPr id="77" name="Google Shape;77;p15">
            <a:extLst>
              <a:ext uri="{FF2B5EF4-FFF2-40B4-BE49-F238E27FC236}">
                <a16:creationId xmlns:a16="http://schemas.microsoft.com/office/drawing/2014/main" id="{438DDA13-8F1E-D64A-E07A-C10379564098}"/>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28" name="Picture 4" descr="Dummies guide to Cost Functions in Machine Learning [with Animation] - MLK  - Machine Learning Knowledge">
            <a:extLst>
              <a:ext uri="{FF2B5EF4-FFF2-40B4-BE49-F238E27FC236}">
                <a16:creationId xmlns:a16="http://schemas.microsoft.com/office/drawing/2014/main" id="{E5727464-1AD5-B177-826D-5DA1EDE09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345" y="587229"/>
            <a:ext cx="2365813" cy="177436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ross Entropy - Example">
            <a:extLst>
              <a:ext uri="{FF2B5EF4-FFF2-40B4-BE49-F238E27FC236}">
                <a16:creationId xmlns:a16="http://schemas.microsoft.com/office/drawing/2014/main" id="{A013F566-F1D9-D2B4-DBC9-4DE39EC01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47" y="1735320"/>
            <a:ext cx="4569105" cy="125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231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84139"/>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Cross Entropy Loss In </a:t>
            </a:r>
            <a:r>
              <a:rPr lang="en" dirty="0" err="1"/>
              <a:t>PyTorch</a:t>
            </a:r>
            <a:endParaRPr dirty="0"/>
          </a:p>
        </p:txBody>
      </p:sp>
      <p:sp>
        <p:nvSpPr>
          <p:cNvPr id="77" name="Google Shape;77;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78" name="Google Shape;78;p15"/>
          <p:cNvPicPr preferRelativeResize="0"/>
          <p:nvPr/>
        </p:nvPicPr>
        <p:blipFill>
          <a:blip r:embed="rId3">
            <a:alphaModFix/>
          </a:blip>
          <a:stretch>
            <a:fillRect/>
          </a:stretch>
        </p:blipFill>
        <p:spPr>
          <a:xfrm>
            <a:off x="228600" y="1343939"/>
            <a:ext cx="8839199" cy="31429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84139"/>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Bringing It All Together</a:t>
            </a:r>
            <a:endParaRPr/>
          </a:p>
        </p:txBody>
      </p:sp>
      <p:sp>
        <p:nvSpPr>
          <p:cNvPr id="84" name="Google Shape;8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85" name="Google Shape;85;p16"/>
          <p:cNvPicPr preferRelativeResize="0"/>
          <p:nvPr/>
        </p:nvPicPr>
        <p:blipFill>
          <a:blip r:embed="rId3">
            <a:alphaModFix/>
          </a:blip>
          <a:stretch>
            <a:fillRect/>
          </a:stretch>
        </p:blipFill>
        <p:spPr>
          <a:xfrm>
            <a:off x="1447800" y="1191539"/>
            <a:ext cx="6086419" cy="36471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Derivatives: Minimizing Loss</a:t>
            </a:r>
            <a:endParaRPr/>
          </a:p>
        </p:txBody>
      </p:sp>
      <p:sp>
        <p:nvSpPr>
          <p:cNvPr id="91" name="Google Shape;91;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SzPts val="2200"/>
              <a:buChar char="●"/>
            </a:pPr>
            <a:r>
              <a:rPr lang="en" sz="2200"/>
              <a:t>High loss: model prediction is wrong</a:t>
            </a:r>
            <a:endParaRPr sz="2200"/>
          </a:p>
          <a:p>
            <a:pPr marL="457200" lvl="0" indent="-368300" algn="l" rtl="0">
              <a:lnSpc>
                <a:spcPct val="200000"/>
              </a:lnSpc>
              <a:spcBef>
                <a:spcPts val="0"/>
              </a:spcBef>
              <a:spcAft>
                <a:spcPts val="0"/>
              </a:spcAft>
              <a:buSzPts val="2200"/>
              <a:buChar char="●"/>
            </a:pPr>
            <a:r>
              <a:rPr lang="en" sz="2200"/>
              <a:t>Low loss: model prediction is correct</a:t>
            </a:r>
            <a:endParaRPr sz="2200"/>
          </a:p>
          <a:p>
            <a:pPr marL="457200" lvl="0" indent="0" algn="l" rtl="0">
              <a:lnSpc>
                <a:spcPct val="200000"/>
              </a:lnSpc>
              <a:spcBef>
                <a:spcPts val="1600"/>
              </a:spcBef>
              <a:spcAft>
                <a:spcPts val="0"/>
              </a:spcAft>
              <a:buNone/>
            </a:pPr>
            <a:endParaRPr/>
          </a:p>
          <a:p>
            <a:pPr marL="0" lvl="0" indent="0" algn="l" rtl="0">
              <a:lnSpc>
                <a:spcPct val="200000"/>
              </a:lnSpc>
              <a:spcBef>
                <a:spcPts val="1600"/>
              </a:spcBef>
              <a:spcAft>
                <a:spcPts val="1600"/>
              </a:spcAft>
              <a:buNone/>
            </a:pPr>
            <a:endParaRPr/>
          </a:p>
        </p:txBody>
      </p:sp>
      <p:sp>
        <p:nvSpPr>
          <p:cNvPr id="92" name="Google Shape;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Analogy For Derivatives</a:t>
            </a:r>
            <a:endParaRPr/>
          </a:p>
        </p:txBody>
      </p:sp>
      <p:sp>
        <p:nvSpPr>
          <p:cNvPr id="98" name="Google Shape;9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99" name="Google Shape;99;p18"/>
          <p:cNvPicPr preferRelativeResize="0"/>
          <p:nvPr/>
        </p:nvPicPr>
        <p:blipFill>
          <a:blip r:embed="rId3">
            <a:alphaModFix/>
          </a:blip>
          <a:stretch>
            <a:fillRect/>
          </a:stretch>
        </p:blipFill>
        <p:spPr>
          <a:xfrm>
            <a:off x="457200" y="1304825"/>
            <a:ext cx="8167660" cy="3544256"/>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18341</Words>
  <Application>Microsoft Macintosh PowerPoint</Application>
  <PresentationFormat>On-screen Show (16:9)</PresentationFormat>
  <Paragraphs>511</Paragraphs>
  <Slides>39</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PT Sans Narrow</vt:lpstr>
      <vt:lpstr>Open Sans</vt:lpstr>
      <vt:lpstr>Roboto</vt:lpstr>
      <vt:lpstr>Tropic</vt:lpstr>
      <vt:lpstr> Machine Learning Foundations: Day 8 </vt:lpstr>
      <vt:lpstr>Part 1</vt:lpstr>
      <vt:lpstr>Reminder on CFs</vt:lpstr>
      <vt:lpstr>Cross Entropy Loss</vt:lpstr>
      <vt:lpstr>Cross Entropy Loss</vt:lpstr>
      <vt:lpstr>Cross Entropy Loss In PyTorch</vt:lpstr>
      <vt:lpstr>Bringing It All Together</vt:lpstr>
      <vt:lpstr>Derivatives: Minimizing Loss</vt:lpstr>
      <vt:lpstr>Analogy For Derivatives</vt:lpstr>
      <vt:lpstr>Connecting Derivatives and Model Training</vt:lpstr>
      <vt:lpstr>Backpropagation Concepts</vt:lpstr>
      <vt:lpstr>Visualising BPs</vt:lpstr>
      <vt:lpstr>Backpropagation In PyTorch</vt:lpstr>
      <vt:lpstr>Updating Model Parameters</vt:lpstr>
      <vt:lpstr>Convex and Non-convex Functions</vt:lpstr>
      <vt:lpstr>Gradient Descent</vt:lpstr>
      <vt:lpstr>Different types of GDs </vt:lpstr>
      <vt:lpstr>Training a Neural Network</vt:lpstr>
      <vt:lpstr>Data Science Salary Dataset</vt:lpstr>
      <vt:lpstr>Mean Squared Error Loss</vt:lpstr>
      <vt:lpstr>Before Training Loop</vt:lpstr>
      <vt:lpstr>Training Loop</vt:lpstr>
      <vt:lpstr>Part 2</vt:lpstr>
      <vt:lpstr>Recall AFs</vt:lpstr>
      <vt:lpstr>Recall Afs 2</vt:lpstr>
      <vt:lpstr>Recall AFs 3</vt:lpstr>
      <vt:lpstr>Recall AFs 4</vt:lpstr>
      <vt:lpstr>Limitations of Sigmoid and Softmax Function</vt:lpstr>
      <vt:lpstr>ReLU Function</vt:lpstr>
      <vt:lpstr>Leaky ReLU</vt:lpstr>
      <vt:lpstr>Why Do We Use ReLU? </vt:lpstr>
      <vt:lpstr>Part 3</vt:lpstr>
      <vt:lpstr>Layers and Neurons</vt:lpstr>
      <vt:lpstr>Tweaking Number of Hidden Layers</vt:lpstr>
      <vt:lpstr>Tweaking Number of Hidden Layers</vt:lpstr>
      <vt:lpstr>Counting Number of Hidden Layers</vt:lpstr>
      <vt:lpstr>RNNs – Learning From Itself</vt:lpstr>
      <vt:lpstr>Today’s Task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Zaur Gouliev</cp:lastModifiedBy>
  <cp:revision>3</cp:revision>
  <dcterms:modified xsi:type="dcterms:W3CDTF">2025-06-12T08:33:48Z</dcterms:modified>
</cp:coreProperties>
</file>